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98" r:id="rId2"/>
  </p:sldMasterIdLst>
  <p:notesMasterIdLst>
    <p:notesMasterId r:id="rId63"/>
  </p:notesMasterIdLst>
  <p:sldIdLst>
    <p:sldId id="262" r:id="rId3"/>
    <p:sldId id="366" r:id="rId4"/>
    <p:sldId id="367" r:id="rId5"/>
    <p:sldId id="368" r:id="rId6"/>
    <p:sldId id="296" r:id="rId7"/>
    <p:sldId id="269" r:id="rId8"/>
    <p:sldId id="292" r:id="rId9"/>
    <p:sldId id="302" r:id="rId10"/>
    <p:sldId id="279" r:id="rId11"/>
    <p:sldId id="282" r:id="rId12"/>
    <p:sldId id="335" r:id="rId13"/>
    <p:sldId id="278" r:id="rId14"/>
    <p:sldId id="277" r:id="rId15"/>
    <p:sldId id="276" r:id="rId16"/>
    <p:sldId id="336" r:id="rId17"/>
    <p:sldId id="303" r:id="rId18"/>
    <p:sldId id="304" r:id="rId19"/>
    <p:sldId id="369" r:id="rId20"/>
    <p:sldId id="307" r:id="rId21"/>
    <p:sldId id="306" r:id="rId22"/>
    <p:sldId id="305" r:id="rId23"/>
    <p:sldId id="300" r:id="rId24"/>
    <p:sldId id="299" r:id="rId25"/>
    <p:sldId id="301" r:id="rId26"/>
    <p:sldId id="339" r:id="rId27"/>
    <p:sldId id="342" r:id="rId28"/>
    <p:sldId id="340" r:id="rId29"/>
    <p:sldId id="346" r:id="rId30"/>
    <p:sldId id="343" r:id="rId31"/>
    <p:sldId id="344" r:id="rId32"/>
    <p:sldId id="345" r:id="rId33"/>
    <p:sldId id="312" r:id="rId34"/>
    <p:sldId id="341" r:id="rId35"/>
    <p:sldId id="347" r:id="rId36"/>
    <p:sldId id="348" r:id="rId37"/>
    <p:sldId id="350" r:id="rId38"/>
    <p:sldId id="317" r:id="rId39"/>
    <p:sldId id="349" r:id="rId40"/>
    <p:sldId id="354" r:id="rId41"/>
    <p:sldId id="355" r:id="rId42"/>
    <p:sldId id="321" r:id="rId43"/>
    <p:sldId id="357" r:id="rId44"/>
    <p:sldId id="328" r:id="rId45"/>
    <p:sldId id="322" r:id="rId46"/>
    <p:sldId id="356" r:id="rId47"/>
    <p:sldId id="323" r:id="rId48"/>
    <p:sldId id="358" r:id="rId49"/>
    <p:sldId id="362" r:id="rId50"/>
    <p:sldId id="359" r:id="rId51"/>
    <p:sldId id="290" r:id="rId52"/>
    <p:sldId id="330" r:id="rId53"/>
    <p:sldId id="271" r:id="rId54"/>
    <p:sldId id="272" r:id="rId55"/>
    <p:sldId id="334" r:id="rId56"/>
    <p:sldId id="273" r:id="rId57"/>
    <p:sldId id="275" r:id="rId58"/>
    <p:sldId id="289" r:id="rId59"/>
    <p:sldId id="331" r:id="rId60"/>
    <p:sldId id="332" r:id="rId61"/>
    <p:sldId id="333" r:id="rId62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FFFF99"/>
    <a:srgbClr val="00FFCC"/>
    <a:srgbClr val="FF99CC"/>
    <a:srgbClr val="FF33CC"/>
    <a:srgbClr val="FF6600"/>
    <a:srgbClr val="33CC33"/>
    <a:srgbClr val="6600CC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43" autoAdjust="0"/>
    <p:restoredTop sz="94652" autoAdjust="0"/>
  </p:normalViewPr>
  <p:slideViewPr>
    <p:cSldViewPr>
      <p:cViewPr varScale="1">
        <p:scale>
          <a:sx n="84" d="100"/>
          <a:sy n="84" d="100"/>
        </p:scale>
        <p:origin x="1498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D:\Mis%20Documentos\Trabajo\2016\06%20-%20Junio\remas-nodos-16061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[remas-nodos-160616.xlsx]Hoja2!Tabla dinámica1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dk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pPr>
            <a:r>
              <a:rPr lang="en-US"/>
              <a:t>SUR DE SONORA</a:t>
            </a:r>
          </a:p>
        </c:rich>
      </c:tx>
      <c:layout/>
      <c:overlay val="0"/>
      <c:spPr>
        <a:noFill/>
        <a:ln w="12700" cap="flat" cmpd="sng" algn="ctr">
          <a:noFill/>
          <a:prstDash val="solid"/>
          <a:miter lim="800000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none" spc="0" normalizeH="0" baseline="0">
              <a:solidFill>
                <a:schemeClr val="dk1"/>
              </a:solidFill>
              <a:latin typeface="Arial Rounded MT Bold" panose="020F0704030504030204" pitchFamily="34" charset="0"/>
              <a:ea typeface="+mn-ea"/>
              <a:cs typeface="+mn-cs"/>
            </a:defRPr>
          </a:pPr>
          <a:endParaRPr lang="es-MX"/>
        </a:p>
      </c:txPr>
    </c:title>
    <c:autoTitleDeleted val="0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</c:pivotFmt>
      <c:pivotFmt>
        <c:idx val="15"/>
      </c:pivotFmt>
      <c:pivotFmt>
        <c:idx val="16"/>
      </c:pivotFmt>
      <c:pivotFmt>
        <c:idx val="17"/>
      </c:pivotFmt>
      <c:pivotFmt>
        <c:idx val="18"/>
      </c:pivotFmt>
      <c:pivotFmt>
        <c:idx val="19"/>
      </c:pivotFmt>
      <c:pivotFmt>
        <c:idx val="20"/>
      </c:pivotFmt>
      <c:pivotFmt>
        <c:idx val="21"/>
      </c:pivotFmt>
      <c:pivotFmt>
        <c:idx val="22"/>
      </c:pivotFmt>
      <c:pivotFmt>
        <c:idx val="23"/>
      </c:pivotFmt>
      <c:pivotFmt>
        <c:idx val="24"/>
      </c:pivotFmt>
      <c:pivotFmt>
        <c:idx val="25"/>
      </c:pivotFmt>
      <c:pivotFmt>
        <c:idx val="26"/>
      </c:pivotFmt>
      <c:pivotFmt>
        <c:idx val="27"/>
      </c:pivotFmt>
      <c:pivotFmt>
        <c:idx val="28"/>
      </c:pivotFmt>
      <c:pivotFmt>
        <c:idx val="29"/>
      </c:pivotFmt>
      <c:pivotFmt>
        <c:idx val="30"/>
      </c:pivotFmt>
      <c:pivotFmt>
        <c:idx val="31"/>
      </c:pivotFmt>
      <c:pivotFmt>
        <c:idx val="32"/>
      </c:pivotFmt>
      <c:pivotFmt>
        <c:idx val="33"/>
      </c:pivotFmt>
      <c:pivotFmt>
        <c:idx val="34"/>
      </c:pivotFmt>
      <c:pivotFmt>
        <c:idx val="35"/>
      </c:pivotFmt>
      <c:pivotFmt>
        <c:idx val="36"/>
      </c:pivotFmt>
      <c:pivotFmt>
        <c:idx val="37"/>
      </c:pivotFmt>
      <c:pivotFmt>
        <c:idx val="38"/>
      </c:pivotFmt>
      <c:pivotFmt>
        <c:idx val="39"/>
      </c:pivotFmt>
      <c:pivotFmt>
        <c:idx val="40"/>
      </c:pivotFmt>
      <c:pivotFmt>
        <c:idx val="41"/>
      </c:pivotFmt>
      <c:pivotFmt>
        <c:idx val="42"/>
      </c:pivotFmt>
      <c:pivotFmt>
        <c:idx val="43"/>
      </c:pivotFmt>
      <c:pivotFmt>
        <c:idx val="44"/>
      </c:pivotFmt>
      <c:pivotFmt>
        <c:idx val="45"/>
      </c:pivotFmt>
      <c:pivotFmt>
        <c:idx val="46"/>
      </c:pivotFmt>
      <c:pivotFmt>
        <c:idx val="47"/>
      </c:pivotFmt>
      <c:pivotFmt>
        <c:idx val="48"/>
      </c:pivotFmt>
      <c:pivotFmt>
        <c:idx val="49"/>
      </c:pivotFmt>
      <c:pivotFmt>
        <c:idx val="50"/>
      </c:pivotFmt>
      <c:pivotFmt>
        <c:idx val="51"/>
      </c:pivotFmt>
      <c:pivotFmt>
        <c:idx val="52"/>
      </c:pivotFmt>
      <c:pivotFmt>
        <c:idx val="53"/>
        <c:spPr>
          <a:solidFill>
            <a:schemeClr val="accent2"/>
          </a:solidFill>
          <a:ln w="38100" cap="rnd">
            <a:solidFill>
              <a:srgbClr val="00B050"/>
            </a:solidFill>
            <a:prstDash val="sysDash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solidFill>
            <a:schemeClr val="accent2"/>
          </a:solidFill>
          <a:ln w="38100" cap="rnd">
            <a:solidFill>
              <a:schemeClr val="accent2"/>
            </a:solidFill>
            <a:prstDash val="sysDash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accent2"/>
          </a:solidFill>
          <a:ln w="63500" cap="rnd">
            <a:solidFill>
              <a:schemeClr val="accent5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2"/>
          </a:solidFill>
          <a:ln w="57150" cap="rnd">
            <a:solidFill>
              <a:srgbClr val="5B9BD5"/>
            </a:solidFill>
            <a:prstDash val="dash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spPr>
          <a:solidFill>
            <a:schemeClr val="accent2"/>
          </a:solidFill>
          <a:ln w="57150" cap="rnd">
            <a:solidFill>
              <a:srgbClr val="5B9BD5">
                <a:lumMod val="50000"/>
              </a:srgbClr>
            </a:solidFill>
            <a:prstDash val="solid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2"/>
          </a:solidFill>
          <a:ln w="57150" cap="rnd">
            <a:solidFill>
              <a:srgbClr val="FF0000"/>
            </a:solidFill>
            <a:prstDash val="dash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9"/>
        <c:spPr>
          <a:solidFill>
            <a:schemeClr val="accent2"/>
          </a:solidFill>
          <a:ln w="57150" cap="rnd">
            <a:solidFill>
              <a:srgbClr val="C00000"/>
            </a:solidFill>
            <a:prstDash val="solid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chemeClr val="accent2"/>
          </a:solidFill>
          <a:ln w="57150" cap="rnd">
            <a:solidFill>
              <a:srgbClr val="FF0000"/>
            </a:solidFill>
            <a:prstDash val="dash"/>
            <a:round/>
          </a:ln>
          <a:effectLst/>
        </c:spPr>
        <c:marker>
          <c:symbol val="none"/>
        </c:marker>
      </c:pivotFmt>
      <c:pivotFmt>
        <c:idx val="61"/>
        <c:spPr>
          <a:solidFill>
            <a:schemeClr val="accent2"/>
          </a:solidFill>
          <a:ln w="57150" cap="rnd">
            <a:solidFill>
              <a:srgbClr val="C00000"/>
            </a:solidFill>
            <a:prstDash val="solid"/>
            <a:round/>
          </a:ln>
          <a:effectLst/>
        </c:spPr>
        <c:marker>
          <c:symbol val="none"/>
        </c:marker>
      </c:pivotFmt>
      <c:pivotFmt>
        <c:idx val="62"/>
        <c:spPr>
          <a:solidFill>
            <a:schemeClr val="accent2"/>
          </a:solidFill>
          <a:ln w="57150" cap="rnd">
            <a:solidFill>
              <a:srgbClr val="5B9BD5"/>
            </a:solidFill>
            <a:prstDash val="dash"/>
            <a:round/>
          </a:ln>
          <a:effectLst/>
        </c:spPr>
        <c:marker>
          <c:symbol val="none"/>
        </c:marker>
      </c:pivotFmt>
      <c:pivotFmt>
        <c:idx val="63"/>
        <c:spPr>
          <a:solidFill>
            <a:schemeClr val="accent2"/>
          </a:solidFill>
          <a:ln w="57150" cap="rnd">
            <a:solidFill>
              <a:srgbClr val="5B9BD5">
                <a:lumMod val="50000"/>
              </a:srgbClr>
            </a:solidFill>
            <a:prstDash val="solid"/>
            <a:round/>
          </a:ln>
          <a:effectLst/>
        </c:spPr>
        <c:marker>
          <c:symbol val="none"/>
        </c:marker>
      </c:pivotFmt>
      <c:pivotFmt>
        <c:idx val="64"/>
        <c:spPr>
          <a:solidFill>
            <a:schemeClr val="accent2"/>
          </a:solidFill>
          <a:ln w="57150" cap="rnd">
            <a:solidFill>
              <a:srgbClr val="FF0000"/>
            </a:solidFill>
            <a:prstDash val="dash"/>
            <a:round/>
          </a:ln>
          <a:effectLst/>
        </c:spPr>
        <c:marker>
          <c:symbol val="none"/>
        </c:marker>
      </c:pivotFmt>
      <c:pivotFmt>
        <c:idx val="65"/>
        <c:spPr>
          <a:solidFill>
            <a:schemeClr val="accent2"/>
          </a:solidFill>
          <a:ln w="57150" cap="rnd">
            <a:solidFill>
              <a:srgbClr val="C00000"/>
            </a:solidFill>
            <a:prstDash val="solid"/>
            <a:round/>
          </a:ln>
          <a:effectLst/>
        </c:spPr>
        <c:marker>
          <c:symbol val="none"/>
        </c:marker>
      </c:pivotFmt>
      <c:pivotFmt>
        <c:idx val="66"/>
        <c:spPr>
          <a:solidFill>
            <a:schemeClr val="accent2"/>
          </a:solidFill>
          <a:ln w="57150" cap="rnd">
            <a:solidFill>
              <a:srgbClr val="5B9BD5"/>
            </a:solidFill>
            <a:prstDash val="dash"/>
            <a:round/>
          </a:ln>
          <a:effectLst/>
        </c:spPr>
        <c:marker>
          <c:symbol val="none"/>
        </c:marker>
      </c:pivotFmt>
      <c:pivotFmt>
        <c:idx val="67"/>
        <c:spPr>
          <a:solidFill>
            <a:schemeClr val="accent2"/>
          </a:solidFill>
          <a:ln w="57150" cap="rnd">
            <a:solidFill>
              <a:srgbClr val="5B9BD5">
                <a:lumMod val="50000"/>
              </a:srgbClr>
            </a:solidFill>
            <a:prstDash val="solid"/>
            <a:round/>
          </a:ln>
          <a:effectLst/>
        </c:spPr>
        <c:marker>
          <c:symbol val="none"/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Hoja2!$B$3:$B$5</c:f>
              <c:strCache>
                <c:ptCount val="1"/>
                <c:pt idx="0">
                  <c:v>TMax  - NODO</c:v>
                </c:pt>
              </c:strCache>
            </c:strRef>
          </c:tx>
          <c:spPr>
            <a:ln w="5715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cat>
            <c:multiLvlStrRef>
              <c:f>Hoja2!$A$6:$A$32</c:f>
              <c:multiLvlStrCache>
                <c:ptCount val="24"/>
                <c:lvl>
                  <c:pt idx="0">
                    <c:v>ENERO</c:v>
                  </c:pt>
                  <c:pt idx="1">
                    <c:v>FEBRERO</c:v>
                  </c:pt>
                  <c:pt idx="2">
                    <c:v>MARZO</c:v>
                  </c:pt>
                  <c:pt idx="3">
                    <c:v>ABRIL</c:v>
                  </c:pt>
                  <c:pt idx="4">
                    <c:v>MAYO</c:v>
                  </c:pt>
                  <c:pt idx="5">
                    <c:v>JUNIO</c:v>
                  </c:pt>
                  <c:pt idx="6">
                    <c:v>JULIO</c:v>
                  </c:pt>
                  <c:pt idx="7">
                    <c:v>AGOSTO</c:v>
                  </c:pt>
                  <c:pt idx="8">
                    <c:v>SEPTIEMBRE</c:v>
                  </c:pt>
                  <c:pt idx="9">
                    <c:v>OCTUBRE</c:v>
                  </c:pt>
                  <c:pt idx="10">
                    <c:v>NOVIEMBRE</c:v>
                  </c:pt>
                  <c:pt idx="11">
                    <c:v>DICIEMBRE</c:v>
                  </c:pt>
                  <c:pt idx="12">
                    <c:v>ENERO</c:v>
                  </c:pt>
                  <c:pt idx="13">
                    <c:v>FEBRERO</c:v>
                  </c:pt>
                  <c:pt idx="14">
                    <c:v>MARZO</c:v>
                  </c:pt>
                  <c:pt idx="15">
                    <c:v>ABRIL</c:v>
                  </c:pt>
                  <c:pt idx="16">
                    <c:v>MAYO</c:v>
                  </c:pt>
                  <c:pt idx="17">
                    <c:v>JUNIO</c:v>
                  </c:pt>
                  <c:pt idx="18">
                    <c:v>JULIO</c:v>
                  </c:pt>
                  <c:pt idx="19">
                    <c:v>AGOSTO</c:v>
                  </c:pt>
                  <c:pt idx="20">
                    <c:v>SEPTIEMBRE</c:v>
                  </c:pt>
                  <c:pt idx="21">
                    <c:v>OCTUBRE</c:v>
                  </c:pt>
                  <c:pt idx="22">
                    <c:v>NOVIEMBRE</c:v>
                  </c:pt>
                  <c:pt idx="23">
                    <c:v>DICIEMBRE</c:v>
                  </c:pt>
                </c:lvl>
                <c:lvl>
                  <c:pt idx="0">
                    <c:v>1</c:v>
                  </c:pt>
                  <c:pt idx="12">
                    <c:v>2</c:v>
                  </c:pt>
                </c:lvl>
              </c:multiLvlStrCache>
            </c:multiLvlStrRef>
          </c:cat>
          <c:val>
            <c:numRef>
              <c:f>Hoja2!$B$6:$B$32</c:f>
              <c:numCache>
                <c:formatCode>General</c:formatCode>
                <c:ptCount val="24"/>
                <c:pt idx="0">
                  <c:v>21.780000130000001</c:v>
                </c:pt>
                <c:pt idx="1">
                  <c:v>23.590356960000001</c:v>
                </c:pt>
                <c:pt idx="2">
                  <c:v>29.969999739999999</c:v>
                </c:pt>
                <c:pt idx="3">
                  <c:v>30.571999989999998</c:v>
                </c:pt>
                <c:pt idx="4">
                  <c:v>37.718709760000003</c:v>
                </c:pt>
                <c:pt idx="5">
                  <c:v>37.122666680000002</c:v>
                </c:pt>
                <c:pt idx="6">
                  <c:v>39.376773829999998</c:v>
                </c:pt>
                <c:pt idx="7">
                  <c:v>37.377742150000003</c:v>
                </c:pt>
                <c:pt idx="8">
                  <c:v>36.059000140000002</c:v>
                </c:pt>
                <c:pt idx="9">
                  <c:v>32.86838728</c:v>
                </c:pt>
                <c:pt idx="10">
                  <c:v>28.908000059999999</c:v>
                </c:pt>
                <c:pt idx="11">
                  <c:v>22.540967819999999</c:v>
                </c:pt>
                <c:pt idx="12">
                  <c:v>26.487096659999999</c:v>
                </c:pt>
                <c:pt idx="13">
                  <c:v>25.619642939999999</c:v>
                </c:pt>
                <c:pt idx="14">
                  <c:v>27.324193650000002</c:v>
                </c:pt>
                <c:pt idx="15">
                  <c:v>30.134666760000002</c:v>
                </c:pt>
                <c:pt idx="16">
                  <c:v>34.500967889999998</c:v>
                </c:pt>
                <c:pt idx="17">
                  <c:v>39.186666619999997</c:v>
                </c:pt>
                <c:pt idx="18">
                  <c:v>38.731935319999998</c:v>
                </c:pt>
                <c:pt idx="19">
                  <c:v>38.412903450000002</c:v>
                </c:pt>
                <c:pt idx="20">
                  <c:v>37.645333290000004</c:v>
                </c:pt>
                <c:pt idx="21">
                  <c:v>35.450644949999997</c:v>
                </c:pt>
                <c:pt idx="22">
                  <c:v>30.21833337</c:v>
                </c:pt>
                <c:pt idx="23">
                  <c:v>25.269677439999999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Hoja2!$C$3:$C$5</c:f>
              <c:strCache>
                <c:ptCount val="1"/>
                <c:pt idx="0">
                  <c:v>TMax  - REMA</c:v>
                </c:pt>
              </c:strCache>
            </c:strRef>
          </c:tx>
          <c:spPr>
            <a:ln w="57150" cap="rnd">
              <a:solidFill>
                <a:srgbClr val="C00000"/>
              </a:solidFill>
              <a:prstDash val="solid"/>
              <a:round/>
            </a:ln>
            <a:effectLst/>
          </c:spPr>
          <c:marker>
            <c:symbol val="none"/>
          </c:marker>
          <c:cat>
            <c:multiLvlStrRef>
              <c:f>Hoja2!$A$6:$A$32</c:f>
              <c:multiLvlStrCache>
                <c:ptCount val="24"/>
                <c:lvl>
                  <c:pt idx="0">
                    <c:v>ENERO</c:v>
                  </c:pt>
                  <c:pt idx="1">
                    <c:v>FEBRERO</c:v>
                  </c:pt>
                  <c:pt idx="2">
                    <c:v>MARZO</c:v>
                  </c:pt>
                  <c:pt idx="3">
                    <c:v>ABRIL</c:v>
                  </c:pt>
                  <c:pt idx="4">
                    <c:v>MAYO</c:v>
                  </c:pt>
                  <c:pt idx="5">
                    <c:v>JUNIO</c:v>
                  </c:pt>
                  <c:pt idx="6">
                    <c:v>JULIO</c:v>
                  </c:pt>
                  <c:pt idx="7">
                    <c:v>AGOSTO</c:v>
                  </c:pt>
                  <c:pt idx="8">
                    <c:v>SEPTIEMBRE</c:v>
                  </c:pt>
                  <c:pt idx="9">
                    <c:v>OCTUBRE</c:v>
                  </c:pt>
                  <c:pt idx="10">
                    <c:v>NOVIEMBRE</c:v>
                  </c:pt>
                  <c:pt idx="11">
                    <c:v>DICIEMBRE</c:v>
                  </c:pt>
                  <c:pt idx="12">
                    <c:v>ENERO</c:v>
                  </c:pt>
                  <c:pt idx="13">
                    <c:v>FEBRERO</c:v>
                  </c:pt>
                  <c:pt idx="14">
                    <c:v>MARZO</c:v>
                  </c:pt>
                  <c:pt idx="15">
                    <c:v>ABRIL</c:v>
                  </c:pt>
                  <c:pt idx="16">
                    <c:v>MAYO</c:v>
                  </c:pt>
                  <c:pt idx="17">
                    <c:v>JUNIO</c:v>
                  </c:pt>
                  <c:pt idx="18">
                    <c:v>JULIO</c:v>
                  </c:pt>
                  <c:pt idx="19">
                    <c:v>AGOSTO</c:v>
                  </c:pt>
                  <c:pt idx="20">
                    <c:v>SEPTIEMBRE</c:v>
                  </c:pt>
                  <c:pt idx="21">
                    <c:v>OCTUBRE</c:v>
                  </c:pt>
                  <c:pt idx="22">
                    <c:v>NOVIEMBRE</c:v>
                  </c:pt>
                  <c:pt idx="23">
                    <c:v>DICIEMBRE</c:v>
                  </c:pt>
                </c:lvl>
                <c:lvl>
                  <c:pt idx="0">
                    <c:v>1</c:v>
                  </c:pt>
                  <c:pt idx="12">
                    <c:v>2</c:v>
                  </c:pt>
                </c:lvl>
              </c:multiLvlStrCache>
            </c:multiLvlStrRef>
          </c:cat>
          <c:val>
            <c:numRef>
              <c:f>Hoja2!$C$6:$C$32</c:f>
              <c:numCache>
                <c:formatCode>General</c:formatCode>
                <c:ptCount val="24"/>
                <c:pt idx="0">
                  <c:v>25.4183871</c:v>
                </c:pt>
                <c:pt idx="1">
                  <c:v>27.56</c:v>
                </c:pt>
                <c:pt idx="2">
                  <c:v>29.08903226</c:v>
                </c:pt>
                <c:pt idx="3">
                  <c:v>31.59266667</c:v>
                </c:pt>
                <c:pt idx="4">
                  <c:v>33.260645160000003</c:v>
                </c:pt>
                <c:pt idx="5">
                  <c:v>37.216666670000002</c:v>
                </c:pt>
                <c:pt idx="6">
                  <c:v>37.499354840000002</c:v>
                </c:pt>
                <c:pt idx="7">
                  <c:v>37.673870970000003</c:v>
                </c:pt>
                <c:pt idx="8">
                  <c:v>36.207666670000002</c:v>
                </c:pt>
                <c:pt idx="9">
                  <c:v>34.784193549999998</c:v>
                </c:pt>
                <c:pt idx="10">
                  <c:v>30.16566667</c:v>
                </c:pt>
                <c:pt idx="11">
                  <c:v>26.543548390000002</c:v>
                </c:pt>
                <c:pt idx="12">
                  <c:v>25.876774189999999</c:v>
                </c:pt>
                <c:pt idx="13">
                  <c:v>29.037241380000001</c:v>
                </c:pt>
                <c:pt idx="14">
                  <c:v>28.80741935</c:v>
                </c:pt>
                <c:pt idx="15">
                  <c:v>31.649666669999998</c:v>
                </c:pt>
                <c:pt idx="16">
                  <c:v>33.922258059999997</c:v>
                </c:pt>
                <c:pt idx="17">
                  <c:v>37.497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Hoja2!$D$3:$D$5</c:f>
              <c:strCache>
                <c:ptCount val="1"/>
                <c:pt idx="0">
                  <c:v>TMin  - NODO</c:v>
                </c:pt>
              </c:strCache>
            </c:strRef>
          </c:tx>
          <c:spPr>
            <a:ln w="57150" cap="rnd">
              <a:solidFill>
                <a:srgbClr val="5B9BD5"/>
              </a:solidFill>
              <a:prstDash val="dash"/>
              <a:round/>
            </a:ln>
            <a:effectLst/>
          </c:spPr>
          <c:marker>
            <c:symbol val="none"/>
          </c:marker>
          <c:cat>
            <c:multiLvlStrRef>
              <c:f>Hoja2!$A$6:$A$32</c:f>
              <c:multiLvlStrCache>
                <c:ptCount val="24"/>
                <c:lvl>
                  <c:pt idx="0">
                    <c:v>ENERO</c:v>
                  </c:pt>
                  <c:pt idx="1">
                    <c:v>FEBRERO</c:v>
                  </c:pt>
                  <c:pt idx="2">
                    <c:v>MARZO</c:v>
                  </c:pt>
                  <c:pt idx="3">
                    <c:v>ABRIL</c:v>
                  </c:pt>
                  <c:pt idx="4">
                    <c:v>MAYO</c:v>
                  </c:pt>
                  <c:pt idx="5">
                    <c:v>JUNIO</c:v>
                  </c:pt>
                  <c:pt idx="6">
                    <c:v>JULIO</c:v>
                  </c:pt>
                  <c:pt idx="7">
                    <c:v>AGOSTO</c:v>
                  </c:pt>
                  <c:pt idx="8">
                    <c:v>SEPTIEMBRE</c:v>
                  </c:pt>
                  <c:pt idx="9">
                    <c:v>OCTUBRE</c:v>
                  </c:pt>
                  <c:pt idx="10">
                    <c:v>NOVIEMBRE</c:v>
                  </c:pt>
                  <c:pt idx="11">
                    <c:v>DICIEMBRE</c:v>
                  </c:pt>
                  <c:pt idx="12">
                    <c:v>ENERO</c:v>
                  </c:pt>
                  <c:pt idx="13">
                    <c:v>FEBRERO</c:v>
                  </c:pt>
                  <c:pt idx="14">
                    <c:v>MARZO</c:v>
                  </c:pt>
                  <c:pt idx="15">
                    <c:v>ABRIL</c:v>
                  </c:pt>
                  <c:pt idx="16">
                    <c:v>MAYO</c:v>
                  </c:pt>
                  <c:pt idx="17">
                    <c:v>JUNIO</c:v>
                  </c:pt>
                  <c:pt idx="18">
                    <c:v>JULIO</c:v>
                  </c:pt>
                  <c:pt idx="19">
                    <c:v>AGOSTO</c:v>
                  </c:pt>
                  <c:pt idx="20">
                    <c:v>SEPTIEMBRE</c:v>
                  </c:pt>
                  <c:pt idx="21">
                    <c:v>OCTUBRE</c:v>
                  </c:pt>
                  <c:pt idx="22">
                    <c:v>NOVIEMBRE</c:v>
                  </c:pt>
                  <c:pt idx="23">
                    <c:v>DICIEMBRE</c:v>
                  </c:pt>
                </c:lvl>
                <c:lvl>
                  <c:pt idx="0">
                    <c:v>1</c:v>
                  </c:pt>
                  <c:pt idx="12">
                    <c:v>2</c:v>
                  </c:pt>
                </c:lvl>
              </c:multiLvlStrCache>
            </c:multiLvlStrRef>
          </c:cat>
          <c:val>
            <c:numRef>
              <c:f>Hoja2!$D$6:$D$32</c:f>
              <c:numCache>
                <c:formatCode>General</c:formatCode>
                <c:ptCount val="24"/>
                <c:pt idx="0">
                  <c:v>6.3190322500000002</c:v>
                </c:pt>
                <c:pt idx="1">
                  <c:v>6.2278571300000003</c:v>
                </c:pt>
                <c:pt idx="2">
                  <c:v>9.5</c:v>
                </c:pt>
                <c:pt idx="3">
                  <c:v>11.239666659999999</c:v>
                </c:pt>
                <c:pt idx="4">
                  <c:v>16.26548386</c:v>
                </c:pt>
                <c:pt idx="5">
                  <c:v>19.445999749999999</c:v>
                </c:pt>
                <c:pt idx="6">
                  <c:v>23.59774196</c:v>
                </c:pt>
                <c:pt idx="7">
                  <c:v>23.056129009999999</c:v>
                </c:pt>
                <c:pt idx="8">
                  <c:v>23.357666779999999</c:v>
                </c:pt>
                <c:pt idx="9">
                  <c:v>20.409032270000001</c:v>
                </c:pt>
                <c:pt idx="10">
                  <c:v>14.727999970000001</c:v>
                </c:pt>
                <c:pt idx="11">
                  <c:v>7.1348386899999996</c:v>
                </c:pt>
                <c:pt idx="12">
                  <c:v>7.4038709200000001</c:v>
                </c:pt>
                <c:pt idx="13">
                  <c:v>7.4685714599999997</c:v>
                </c:pt>
                <c:pt idx="14">
                  <c:v>8.0767741999999991</c:v>
                </c:pt>
                <c:pt idx="15">
                  <c:v>9.2163333699999992</c:v>
                </c:pt>
                <c:pt idx="16">
                  <c:v>12.519032259999999</c:v>
                </c:pt>
                <c:pt idx="17">
                  <c:v>19.016666699999998</c:v>
                </c:pt>
                <c:pt idx="18">
                  <c:v>24.074193399999999</c:v>
                </c:pt>
                <c:pt idx="19">
                  <c:v>24.605161420000002</c:v>
                </c:pt>
                <c:pt idx="20">
                  <c:v>23.355666670000002</c:v>
                </c:pt>
                <c:pt idx="21">
                  <c:v>19.932580730000002</c:v>
                </c:pt>
                <c:pt idx="22">
                  <c:v>14.275000029999999</c:v>
                </c:pt>
                <c:pt idx="23">
                  <c:v>7.0048387500000002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Hoja2!$E$3:$E$5</c:f>
              <c:strCache>
                <c:ptCount val="1"/>
                <c:pt idx="0">
                  <c:v>TMin  - REMA</c:v>
                </c:pt>
              </c:strCache>
            </c:strRef>
          </c:tx>
          <c:spPr>
            <a:ln w="57150" cap="rnd">
              <a:solidFill>
                <a:srgbClr val="5B9BD5">
                  <a:lumMod val="50000"/>
                </a:srgbClr>
              </a:solidFill>
              <a:prstDash val="solid"/>
              <a:round/>
            </a:ln>
            <a:effectLst/>
          </c:spPr>
          <c:marker>
            <c:symbol val="none"/>
          </c:marker>
          <c:cat>
            <c:multiLvlStrRef>
              <c:f>Hoja2!$A$6:$A$32</c:f>
              <c:multiLvlStrCache>
                <c:ptCount val="24"/>
                <c:lvl>
                  <c:pt idx="0">
                    <c:v>ENERO</c:v>
                  </c:pt>
                  <c:pt idx="1">
                    <c:v>FEBRERO</c:v>
                  </c:pt>
                  <c:pt idx="2">
                    <c:v>MARZO</c:v>
                  </c:pt>
                  <c:pt idx="3">
                    <c:v>ABRIL</c:v>
                  </c:pt>
                  <c:pt idx="4">
                    <c:v>MAYO</c:v>
                  </c:pt>
                  <c:pt idx="5">
                    <c:v>JUNIO</c:v>
                  </c:pt>
                  <c:pt idx="6">
                    <c:v>JULIO</c:v>
                  </c:pt>
                  <c:pt idx="7">
                    <c:v>AGOSTO</c:v>
                  </c:pt>
                  <c:pt idx="8">
                    <c:v>SEPTIEMBRE</c:v>
                  </c:pt>
                  <c:pt idx="9">
                    <c:v>OCTUBRE</c:v>
                  </c:pt>
                  <c:pt idx="10">
                    <c:v>NOVIEMBRE</c:v>
                  </c:pt>
                  <c:pt idx="11">
                    <c:v>DICIEMBRE</c:v>
                  </c:pt>
                  <c:pt idx="12">
                    <c:v>ENERO</c:v>
                  </c:pt>
                  <c:pt idx="13">
                    <c:v>FEBRERO</c:v>
                  </c:pt>
                  <c:pt idx="14">
                    <c:v>MARZO</c:v>
                  </c:pt>
                  <c:pt idx="15">
                    <c:v>ABRIL</c:v>
                  </c:pt>
                  <c:pt idx="16">
                    <c:v>MAYO</c:v>
                  </c:pt>
                  <c:pt idx="17">
                    <c:v>JUNIO</c:v>
                  </c:pt>
                  <c:pt idx="18">
                    <c:v>JULIO</c:v>
                  </c:pt>
                  <c:pt idx="19">
                    <c:v>AGOSTO</c:v>
                  </c:pt>
                  <c:pt idx="20">
                    <c:v>SEPTIEMBRE</c:v>
                  </c:pt>
                  <c:pt idx="21">
                    <c:v>OCTUBRE</c:v>
                  </c:pt>
                  <c:pt idx="22">
                    <c:v>NOVIEMBRE</c:v>
                  </c:pt>
                  <c:pt idx="23">
                    <c:v>DICIEMBRE</c:v>
                  </c:pt>
                </c:lvl>
                <c:lvl>
                  <c:pt idx="0">
                    <c:v>1</c:v>
                  </c:pt>
                  <c:pt idx="12">
                    <c:v>2</c:v>
                  </c:pt>
                </c:lvl>
              </c:multiLvlStrCache>
            </c:multiLvlStrRef>
          </c:cat>
          <c:val>
            <c:numRef>
              <c:f>Hoja2!$E$6:$E$32</c:f>
              <c:numCache>
                <c:formatCode>General</c:formatCode>
                <c:ptCount val="24"/>
                <c:pt idx="0">
                  <c:v>9.1277419299999991</c:v>
                </c:pt>
                <c:pt idx="1">
                  <c:v>11.33071429</c:v>
                </c:pt>
                <c:pt idx="2">
                  <c:v>12.23</c:v>
                </c:pt>
                <c:pt idx="3">
                  <c:v>12.701000000000001</c:v>
                </c:pt>
                <c:pt idx="4">
                  <c:v>13.78612903</c:v>
                </c:pt>
                <c:pt idx="5">
                  <c:v>21.991666670000001</c:v>
                </c:pt>
                <c:pt idx="6">
                  <c:v>25.15387097</c:v>
                </c:pt>
                <c:pt idx="7">
                  <c:v>25.369677419999999</c:v>
                </c:pt>
                <c:pt idx="8">
                  <c:v>24.803333330000001</c:v>
                </c:pt>
                <c:pt idx="9">
                  <c:v>19.993548390000001</c:v>
                </c:pt>
                <c:pt idx="10">
                  <c:v>12.664</c:v>
                </c:pt>
                <c:pt idx="11">
                  <c:v>7.6625806499999998</c:v>
                </c:pt>
                <c:pt idx="12">
                  <c:v>5.6522580600000003</c:v>
                </c:pt>
                <c:pt idx="13">
                  <c:v>8.5141379300000004</c:v>
                </c:pt>
                <c:pt idx="14">
                  <c:v>10.15967742</c:v>
                </c:pt>
                <c:pt idx="15">
                  <c:v>10.792</c:v>
                </c:pt>
                <c:pt idx="16">
                  <c:v>14.281612900000001</c:v>
                </c:pt>
                <c:pt idx="17">
                  <c:v>21.653333329999999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87880448"/>
        <c:axId val="987883712"/>
      </c:lineChart>
      <c:catAx>
        <c:axId val="987880448"/>
        <c:scaling>
          <c:orientation val="minMax"/>
        </c:scaling>
        <c:delete val="0"/>
        <c:axPos val="b"/>
        <c:numFmt formatCode="mm\-dd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4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87883712"/>
        <c:crosses val="autoZero"/>
        <c:auto val="1"/>
        <c:lblAlgn val="ctr"/>
        <c:lblOffset val="100"/>
        <c:tickLblSkip val="5"/>
        <c:tickMarkSkip val="1"/>
        <c:noMultiLvlLbl val="0"/>
      </c:catAx>
      <c:valAx>
        <c:axId val="987883712"/>
        <c:scaling>
          <c:orientation val="minMax"/>
          <c:max val="4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s-MX"/>
                  <a:t>Temperatura</a:t>
                </a:r>
                <a:r>
                  <a:rPr lang="es-MX" baseline="0"/>
                  <a:t> °C</a:t>
                </a:r>
                <a:endParaRPr lang="es-MX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n-ea"/>
                  <a:cs typeface="+mn-cs"/>
                </a:defRPr>
              </a:pPr>
              <a:endParaRPr lang="es-MX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87880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gradFill rotWithShape="1">
          <a:gsLst>
            <a:gs pos="0">
              <a:schemeClr val="dk1">
                <a:satMod val="103000"/>
                <a:lumMod val="102000"/>
                <a:tint val="94000"/>
              </a:schemeClr>
            </a:gs>
            <a:gs pos="50000">
              <a:schemeClr val="dk1">
                <a:satMod val="110000"/>
                <a:lumMod val="100000"/>
                <a:shade val="100000"/>
              </a:schemeClr>
            </a:gs>
            <a:gs pos="100000">
              <a:schemeClr val="dk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accent3">
            <a:lumMod val="5000"/>
            <a:lumOff val="95000"/>
          </a:schemeClr>
        </a:gs>
        <a:gs pos="100000">
          <a:schemeClr val="bg1">
            <a:lumMod val="95000"/>
          </a:schemeClr>
        </a:gs>
      </a:gsLst>
      <a:lin ang="5400000" scaled="1"/>
      <a:tileRect/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3402A8-C027-4F94-8D9D-36BA992AA9C4}" type="datetimeFigureOut">
              <a:rPr lang="es-MX" smtClean="0"/>
              <a:t>08/07/2016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7D2067-86AE-48C1-8475-8B671175965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9065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EBA5BD7-F043-4D1B-AA17-CD412FC534DE}" type="slidenum">
              <a:rPr lang="en-US" sz="1200" b="0" i="0">
                <a:latin typeface="Book Antiqua"/>
                <a:ea typeface="+mn-ea"/>
                <a:cs typeface="+mn-cs"/>
              </a:rPr>
              <a:t>23</a:t>
            </a:fld>
            <a:endParaRPr lang="en-US" sz="1200" b="0" i="0"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225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85938-D908-4BB7-8D31-42260FD06F1D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794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0FB805-89F4-4914-BFA5-D9DC63D15255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32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88CA33-FA62-44E0-B605-0AE798678818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380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5938-D908-4BB7-8D31-42260FD06F1D}" type="slidenum">
              <a:rPr lang="es-ES" smtClean="0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4951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D8A4-ECB3-4F25-AB11-1299E24D1C82}" type="slidenum">
              <a:rPr lang="es-ES" smtClean="0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019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DC7DD-C622-410C-AFEA-1C5AC7F464DA}" type="slidenum">
              <a:rPr lang="es-ES" smtClean="0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508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1B37-F91C-4D18-A352-0848CF774F10}" type="slidenum">
              <a:rPr lang="es-ES" smtClean="0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2055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A2678-D26D-4720-951A-D13D08A95A82}" type="slidenum">
              <a:rPr lang="es-ES" smtClean="0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4043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FE004-613E-4F43-8EAA-C0F6160EF728}" type="slidenum">
              <a:rPr lang="es-ES" smtClean="0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8320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455A5-644D-4A74-BB19-81B5943DC849}" type="slidenum">
              <a:rPr lang="es-ES" smtClean="0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7930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ACD02-840D-469C-8173-9603B6AE0066}" type="slidenum">
              <a:rPr lang="es-ES" smtClean="0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0923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DAD8A4-ECB3-4F25-AB11-1299E24D1C82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0534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CDA2A-5CCC-4F2B-91C5-2069827321E7}" type="slidenum">
              <a:rPr lang="es-ES" smtClean="0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165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997D1-A595-45AE-BBCF-F630846A8D85}" type="slidenum">
              <a:rPr lang="es-ES" smtClean="0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4779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997D1-A595-45AE-BBCF-F630846A8D85}" type="slidenum">
              <a:rPr lang="es-ES" smtClean="0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159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997D1-A595-45AE-BBCF-F630846A8D85}" type="slidenum">
              <a:rPr lang="es-ES" smtClean="0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85280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997D1-A595-45AE-BBCF-F630846A8D85}" type="slidenum">
              <a:rPr lang="es-ES" smtClean="0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4828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997D1-A595-45AE-BBCF-F630846A8D85}" type="slidenum">
              <a:rPr lang="es-ES" smtClean="0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9712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997D1-A595-45AE-BBCF-F630846A8D85}" type="slidenum">
              <a:rPr lang="es-ES" smtClean="0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5338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B805-89F4-4914-BFA5-D9DC63D15255}" type="slidenum">
              <a:rPr lang="es-ES" smtClean="0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2218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8CA33-FA62-44E0-B605-0AE798678818}" type="slidenum">
              <a:rPr lang="es-ES" smtClean="0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1837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DC7DD-C622-410C-AFEA-1C5AC7F464DA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166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7B1B37-F91C-4D18-A352-0848CF774F10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260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8A2678-D26D-4720-951A-D13D08A95A82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540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3FE004-613E-4F43-8EAA-C0F6160EF728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917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455A5-644D-4A74-BB19-81B5943DC849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885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AACD02-840D-469C-8173-9603B6AE006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647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9CDA2A-5CCC-4F2B-91C5-2069827321E7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033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CA997D1-A595-45AE-BBCF-F630846A8D85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429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BCA997D1-A595-45AE-BBCF-F630846A8D85}" type="slidenum">
              <a:rPr lang="es-ES" smtClean="0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9377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9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3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Rectangle 19"/>
          <p:cNvSpPr>
            <a:spLocks noChangeArrowheads="1"/>
          </p:cNvSpPr>
          <p:nvPr/>
        </p:nvSpPr>
        <p:spPr bwMode="auto">
          <a:xfrm>
            <a:off x="717550" y="3715952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UY" sz="2800" dirty="0">
                <a:solidFill>
                  <a:srgbClr val="FFFFFF"/>
                </a:solidFill>
              </a:rPr>
              <a:t>RED DE ESTACIONES METEOROLÓGICAS AUTOMÁTICAS DE SONORA</a:t>
            </a:r>
            <a:endParaRPr lang="es-ES" sz="2800" dirty="0">
              <a:solidFill>
                <a:srgbClr val="FFFFFF"/>
              </a:solidFill>
            </a:endParaRPr>
          </a:p>
        </p:txBody>
      </p:sp>
      <p:sp>
        <p:nvSpPr>
          <p:cNvPr id="2068" name="Rectangle 20"/>
          <p:cNvSpPr>
            <a:spLocks noChangeArrowheads="1"/>
          </p:cNvSpPr>
          <p:nvPr/>
        </p:nvSpPr>
        <p:spPr bwMode="auto">
          <a:xfrm>
            <a:off x="1403350" y="2276475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s-MX">
              <a:solidFill>
                <a:srgbClr val="000000"/>
              </a:solidFill>
            </a:endParaRPr>
          </a:p>
        </p:txBody>
      </p:sp>
      <p:pic>
        <p:nvPicPr>
          <p:cNvPr id="6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11" y="1362506"/>
            <a:ext cx="5350994" cy="2353446"/>
          </a:xfrm>
          <a:prstGeom prst="rect">
            <a:avLst/>
          </a:prstGeom>
        </p:spPr>
      </p:pic>
      <p:sp>
        <p:nvSpPr>
          <p:cNvPr id="7" name="Rectángulo 12"/>
          <p:cNvSpPr/>
          <p:nvPr/>
        </p:nvSpPr>
        <p:spPr>
          <a:xfrm>
            <a:off x="949312" y="6365343"/>
            <a:ext cx="86409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9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SIAFESON</a:t>
            </a:r>
            <a:endParaRPr lang="es-MX" sz="9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640" y="5882143"/>
            <a:ext cx="386561" cy="483200"/>
          </a:xfrm>
          <a:prstGeom prst="rect">
            <a:avLst/>
          </a:prstGeom>
        </p:spPr>
      </p:pic>
      <p:sp>
        <p:nvSpPr>
          <p:cNvPr id="9" name="Rectángulo 11"/>
          <p:cNvSpPr/>
          <p:nvPr/>
        </p:nvSpPr>
        <p:spPr>
          <a:xfrm>
            <a:off x="1633474" y="6365343"/>
            <a:ext cx="9849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900" b="1" dirty="0">
                <a:latin typeface="Times New Roman" panose="02020603050405020304" pitchFamily="18" charset="0"/>
                <a:ea typeface="Calibri" panose="020F0502020204030204" pitchFamily="34" charset="0"/>
              </a:rPr>
              <a:t>CESAVESON</a:t>
            </a:r>
            <a:endParaRPr lang="es-MX" sz="9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08" y="5882143"/>
            <a:ext cx="424801" cy="48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4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710441"/>
            <a:ext cx="7715250" cy="59150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" name="TextBox 2"/>
          <p:cNvSpPr txBox="1"/>
          <p:nvPr/>
        </p:nvSpPr>
        <p:spPr>
          <a:xfrm>
            <a:off x="215516" y="188640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accent3"/>
                </a:solidFill>
              </a:rPr>
              <a:t>La Niña</a:t>
            </a:r>
          </a:p>
        </p:txBody>
      </p:sp>
    </p:spTree>
    <p:extLst>
      <p:ext uri="{BB962C8B-B14F-4D97-AF65-F5344CB8AC3E}">
        <p14:creationId xmlns:p14="http://schemas.microsoft.com/office/powerpoint/2010/main" val="397529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916832"/>
            <a:ext cx="7786497" cy="4035933"/>
          </a:xfrm>
          <a:prstGeom prst="rect">
            <a:avLst/>
          </a:prstGeom>
        </p:spPr>
      </p:pic>
      <p:sp>
        <p:nvSpPr>
          <p:cNvPr id="3" name="Título 5"/>
          <p:cNvSpPr txBox="1">
            <a:spLocks/>
          </p:cNvSpPr>
          <p:nvPr/>
        </p:nvSpPr>
        <p:spPr>
          <a:xfrm>
            <a:off x="-107027" y="919439"/>
            <a:ext cx="9330613" cy="88985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noProof="1" smtClean="0"/>
              <a:t>Rendimiento del trigo</a:t>
            </a:r>
            <a:endParaRPr lang="es-ES" sz="2800" noProof="1"/>
          </a:p>
        </p:txBody>
      </p:sp>
      <p:sp>
        <p:nvSpPr>
          <p:cNvPr id="7" name="Rectangle 6"/>
          <p:cNvSpPr/>
          <p:nvPr/>
        </p:nvSpPr>
        <p:spPr>
          <a:xfrm>
            <a:off x="805402" y="2165846"/>
            <a:ext cx="7808679" cy="687090"/>
          </a:xfrm>
          <a:prstGeom prst="rect">
            <a:avLst/>
          </a:prstGeom>
          <a:solidFill>
            <a:srgbClr val="FF99CC">
              <a:alpha val="38824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angle 7"/>
          <p:cNvSpPr/>
          <p:nvPr/>
        </p:nvSpPr>
        <p:spPr>
          <a:xfrm>
            <a:off x="795567" y="4005064"/>
            <a:ext cx="7818514" cy="289774"/>
          </a:xfrm>
          <a:prstGeom prst="rect">
            <a:avLst/>
          </a:prstGeom>
          <a:solidFill>
            <a:srgbClr val="FF99CC">
              <a:alpha val="38824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Rectangle 8"/>
          <p:cNvSpPr/>
          <p:nvPr/>
        </p:nvSpPr>
        <p:spPr>
          <a:xfrm>
            <a:off x="805402" y="4651393"/>
            <a:ext cx="7808680" cy="397315"/>
          </a:xfrm>
          <a:prstGeom prst="rect">
            <a:avLst/>
          </a:prstGeom>
          <a:solidFill>
            <a:srgbClr val="FF99CC">
              <a:alpha val="38824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4061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r="5113"/>
          <a:stretch/>
        </p:blipFill>
        <p:spPr>
          <a:xfrm>
            <a:off x="179512" y="1124744"/>
            <a:ext cx="8829950" cy="521493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4" name="TextBox 3"/>
          <p:cNvSpPr txBox="1"/>
          <p:nvPr/>
        </p:nvSpPr>
        <p:spPr>
          <a:xfrm>
            <a:off x="4301294" y="544614"/>
            <a:ext cx="4481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6"/>
                </a:solidFill>
              </a:rPr>
              <a:t>Temperatura máxima mensual (°C) </a:t>
            </a:r>
            <a:endParaRPr lang="es-MX" sz="2000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241484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schemeClr val="accent5"/>
                </a:solidFill>
              </a:rPr>
              <a:t>El Valle del Yaqui</a:t>
            </a:r>
            <a:endParaRPr lang="es-MX" sz="28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38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r="5113"/>
          <a:stretch/>
        </p:blipFill>
        <p:spPr>
          <a:xfrm>
            <a:off x="179512" y="1196751"/>
            <a:ext cx="8829950" cy="521493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4" name="TextBox 3"/>
          <p:cNvSpPr txBox="1"/>
          <p:nvPr/>
        </p:nvSpPr>
        <p:spPr>
          <a:xfrm>
            <a:off x="3491880" y="485899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2"/>
                </a:solidFill>
              </a:rPr>
              <a:t>Temperatura mínima mensual (°C) </a:t>
            </a:r>
            <a:endParaRPr lang="es-MX" sz="20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58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r="5113"/>
          <a:stretch/>
        </p:blipFill>
        <p:spPr>
          <a:xfrm>
            <a:off x="107504" y="1052736"/>
            <a:ext cx="8947682" cy="528447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4" name="TextBox 3"/>
          <p:cNvSpPr txBox="1"/>
          <p:nvPr/>
        </p:nvSpPr>
        <p:spPr>
          <a:xfrm>
            <a:off x="4427984" y="485899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3"/>
                </a:solidFill>
              </a:rPr>
              <a:t>Precipitación mensual (mm)  </a:t>
            </a:r>
            <a:endParaRPr lang="es-MX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84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r="5900"/>
          <a:stretch/>
        </p:blipFill>
        <p:spPr>
          <a:xfrm>
            <a:off x="179512" y="1051326"/>
            <a:ext cx="8820525" cy="54740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3" name="TextBox 2"/>
          <p:cNvSpPr txBox="1"/>
          <p:nvPr/>
        </p:nvSpPr>
        <p:spPr>
          <a:xfrm>
            <a:off x="4932040" y="485899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3"/>
                </a:solidFill>
              </a:rPr>
              <a:t>Precipitación diaria (mm)  </a:t>
            </a:r>
            <a:endParaRPr lang="es-MX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91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r="5113"/>
          <a:stretch/>
        </p:blipFill>
        <p:spPr>
          <a:xfrm>
            <a:off x="107558" y="908721"/>
            <a:ext cx="8856930" cy="539581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4" name="TextBox 3"/>
          <p:cNvSpPr txBox="1"/>
          <p:nvPr/>
        </p:nvSpPr>
        <p:spPr>
          <a:xfrm>
            <a:off x="3995936" y="365288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C000"/>
                </a:solidFill>
              </a:rPr>
              <a:t>Temperatura máxima diaria </a:t>
            </a:r>
            <a:endParaRPr lang="es-MX" sz="2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6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r="5900"/>
          <a:stretch/>
        </p:blipFill>
        <p:spPr>
          <a:xfrm>
            <a:off x="179512" y="980728"/>
            <a:ext cx="8820525" cy="54740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4" name="TextBox 3"/>
          <p:cNvSpPr txBox="1"/>
          <p:nvPr/>
        </p:nvSpPr>
        <p:spPr>
          <a:xfrm>
            <a:off x="3923928" y="476672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2"/>
                </a:solidFill>
              </a:rPr>
              <a:t>Temperatura mínima diaria (° C) </a:t>
            </a:r>
            <a:endParaRPr lang="es-MX" sz="20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10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886700" cy="1325563"/>
          </a:xfrm>
        </p:spPr>
        <p:txBody>
          <a:bodyPr/>
          <a:lstStyle/>
          <a:p>
            <a:r>
              <a:rPr lang="es-MX" dirty="0" smtClean="0"/>
              <a:t>Perspectiva Climática</a:t>
            </a:r>
            <a:endParaRPr lang="es-MX" dirty="0"/>
          </a:p>
        </p:txBody>
      </p:sp>
      <p:graphicFrame>
        <p:nvGraphicFramePr>
          <p:cNvPr id="4" name="Gráfico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7491609"/>
              </p:ext>
            </p:extLst>
          </p:nvPr>
        </p:nvGraphicFramePr>
        <p:xfrm>
          <a:off x="467544" y="1268760"/>
          <a:ext cx="8352928" cy="5544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4263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787222" y="620688"/>
            <a:ext cx="7598535" cy="2173189"/>
          </a:xfrm>
        </p:spPr>
        <p:txBody>
          <a:bodyPr>
            <a:noAutofit/>
          </a:bodyPr>
          <a:lstStyle/>
          <a:p>
            <a:r>
              <a:rPr lang="es-ES" sz="4400" noProof="1" smtClean="0">
                <a:solidFill>
                  <a:schemeClr val="bg1"/>
                </a:solidFill>
              </a:rPr>
              <a:t>Los datos y productos del REMAS están disponibles en el sitio web</a:t>
            </a:r>
            <a:endParaRPr lang="es-ES" sz="4400" noProof="1">
              <a:solidFill>
                <a:schemeClr val="bg1"/>
              </a:solidFill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1217735" y="3364032"/>
            <a:ext cx="6737510" cy="838746"/>
          </a:xfrm>
          <a:prstGeom prst="rect">
            <a:avLst/>
          </a:prstGeom>
          <a:solidFill>
            <a:srgbClr val="33CC33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4050" dirty="0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www.siafeson.com/remas/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507398" y="4772933"/>
            <a:ext cx="7998609" cy="454715"/>
            <a:chOff x="358548" y="5613447"/>
            <a:chExt cx="8529136" cy="606287"/>
          </a:xfrm>
        </p:grpSpPr>
        <p:sp>
          <p:nvSpPr>
            <p:cNvPr id="4" name="Título 1"/>
            <p:cNvSpPr txBox="1">
              <a:spLocks/>
            </p:cNvSpPr>
            <p:nvPr/>
          </p:nvSpPr>
          <p:spPr>
            <a:xfrm>
              <a:off x="358548" y="5613447"/>
              <a:ext cx="8387036" cy="606287"/>
            </a:xfrm>
            <a:prstGeom prst="rect">
              <a:avLst/>
            </a:prstGeom>
          </p:spPr>
          <p:txBody>
            <a:bodyPr vert="horz" lIns="68580" tIns="34290" rIns="68580" bIns="34290" rtlCol="0" anchor="b">
              <a:normAutofit fontScale="52500" lnSpcReduction="2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ES" sz="4050" noProof="1" smtClean="0"/>
                <a:t>Vamos a ver una muestra de lo que hay en </a:t>
              </a:r>
              <a:r>
                <a:rPr lang="es-ES" sz="4050" noProof="1"/>
                <a:t>el sitio web  </a:t>
              </a:r>
            </a:p>
          </p:txBody>
        </p:sp>
        <p:sp>
          <p:nvSpPr>
            <p:cNvPr id="3" name="Cara sonriente 2"/>
            <p:cNvSpPr/>
            <p:nvPr/>
          </p:nvSpPr>
          <p:spPr>
            <a:xfrm>
              <a:off x="8363808" y="5645739"/>
              <a:ext cx="523876" cy="457200"/>
            </a:xfrm>
            <a:prstGeom prst="smileyFace">
              <a:avLst/>
            </a:prstGeom>
            <a:solidFill>
              <a:srgbClr val="FFFF0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</p:grpSp>
    </p:spTree>
    <p:extLst>
      <p:ext uri="{BB962C8B-B14F-4D97-AF65-F5344CB8AC3E}">
        <p14:creationId xmlns:p14="http://schemas.microsoft.com/office/powerpoint/2010/main" val="165575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mercadoglobal.bligoo.cl/media/users/21/1098051/images/public/289181/global.marketing.jpg?v=13407685375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849" y="3026741"/>
            <a:ext cx="2506980" cy="270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/>
          <a:srcRect b="31573"/>
          <a:stretch/>
        </p:blipFill>
        <p:spPr>
          <a:xfrm>
            <a:off x="276865" y="1398233"/>
            <a:ext cx="3005709" cy="194493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5" name="5 Rectángulo"/>
          <p:cNvSpPr/>
          <p:nvPr/>
        </p:nvSpPr>
        <p:spPr>
          <a:xfrm>
            <a:off x="109438" y="149053"/>
            <a:ext cx="7939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es-MX" sz="3200" b="1" dirty="0" smtClean="0">
                <a:solidFill>
                  <a:srgbClr val="00B0F0"/>
                </a:solidFill>
              </a:rPr>
              <a:t>La agricultura en el contexto mundial </a:t>
            </a:r>
            <a:endParaRPr lang="es-MX" sz="3200" b="1" dirty="0">
              <a:solidFill>
                <a:srgbClr val="00B0F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/>
          <a:srcRect b="37737"/>
          <a:stretch/>
        </p:blipFill>
        <p:spPr>
          <a:xfrm>
            <a:off x="247106" y="3814270"/>
            <a:ext cx="2975801" cy="253122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055" y="3094285"/>
            <a:ext cx="2703386" cy="259823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4890" y="831082"/>
            <a:ext cx="2427732" cy="208140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9" name="CuadroTexto 8"/>
          <p:cNvSpPr txBox="1"/>
          <p:nvPr/>
        </p:nvSpPr>
        <p:spPr>
          <a:xfrm>
            <a:off x="6996502" y="1084028"/>
            <a:ext cx="1349731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Amenaza</a:t>
            </a:r>
            <a:endParaRPr lang="es-MX" dirty="0"/>
          </a:p>
        </p:txBody>
      </p:sp>
      <p:sp>
        <p:nvSpPr>
          <p:cNvPr id="10" name="CuadroTexto 9"/>
          <p:cNvSpPr txBox="1"/>
          <p:nvPr/>
        </p:nvSpPr>
        <p:spPr>
          <a:xfrm>
            <a:off x="6769892" y="1846484"/>
            <a:ext cx="1883777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Vulnerabilidad</a:t>
            </a:r>
            <a:endParaRPr lang="es-MX" dirty="0"/>
          </a:p>
        </p:txBody>
      </p:sp>
      <p:sp>
        <p:nvSpPr>
          <p:cNvPr id="11" name="CuadroTexto 10"/>
          <p:cNvSpPr txBox="1"/>
          <p:nvPr/>
        </p:nvSpPr>
        <p:spPr>
          <a:xfrm>
            <a:off x="6415560" y="2454617"/>
            <a:ext cx="2556164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Agricultura en riesgo</a:t>
            </a:r>
            <a:endParaRPr lang="es-MX" dirty="0"/>
          </a:p>
        </p:txBody>
      </p:sp>
      <p:sp>
        <p:nvSpPr>
          <p:cNvPr id="12" name="CuadroTexto 11"/>
          <p:cNvSpPr txBox="1"/>
          <p:nvPr/>
        </p:nvSpPr>
        <p:spPr>
          <a:xfrm>
            <a:off x="7534749" y="1446628"/>
            <a:ext cx="273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+</a:t>
            </a:r>
            <a:endParaRPr lang="es-MX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736908" y="6114662"/>
            <a:ext cx="3650067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dirty="0" smtClean="0">
                <a:solidFill>
                  <a:srgbClr val="002060"/>
                </a:solidFill>
              </a:rPr>
              <a:t>¿Cómo hacer frente?</a:t>
            </a:r>
            <a:endParaRPr lang="es-MX" sz="2400" dirty="0">
              <a:solidFill>
                <a:srgbClr val="002060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3718485" y="5546413"/>
            <a:ext cx="2309707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dirty="0" smtClean="0"/>
              <a:t>Alimentos inocuos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1825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899592" y="198294"/>
            <a:ext cx="7793481" cy="638418"/>
          </a:xfrm>
        </p:spPr>
        <p:txBody>
          <a:bodyPr>
            <a:noAutofit/>
          </a:bodyPr>
          <a:lstStyle/>
          <a:p>
            <a:pPr algn="just"/>
            <a:r>
              <a:rPr lang="es-MX" sz="2000" b="1" dirty="0">
                <a:solidFill>
                  <a:schemeClr val="bg1"/>
                </a:solidFill>
              </a:rPr>
              <a:t>Colaboraciones con protección civil y de carácter </a:t>
            </a:r>
            <a:r>
              <a:rPr lang="es-MX" sz="2000" b="1" dirty="0" smtClean="0">
                <a:solidFill>
                  <a:schemeClr val="bg1"/>
                </a:solidFill>
              </a:rPr>
              <a:t>científico</a:t>
            </a:r>
            <a:endParaRPr lang="es-MX" sz="2000" b="1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165829"/>
            <a:ext cx="4968621" cy="449541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8" name="CuadroTexto 7"/>
          <p:cNvSpPr txBox="1"/>
          <p:nvPr/>
        </p:nvSpPr>
        <p:spPr>
          <a:xfrm>
            <a:off x="323528" y="4238185"/>
            <a:ext cx="3005847" cy="116955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400" dirty="0">
                <a:solidFill>
                  <a:schemeClr val="bg2">
                    <a:lumMod val="50000"/>
                  </a:schemeClr>
                </a:solidFill>
              </a:rPr>
              <a:t>Debido a la cobertura de la REMAS protección civil solicitó datos de la REMAS del evento de bajas temperaturas de los días 27 y 28 de diciembre.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498959" y="1027947"/>
            <a:ext cx="3166353" cy="954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es-MX" sz="1400" dirty="0"/>
              <a:t>Protección civil sigue mencionando algunos registros de la REMAS en sus reportes </a:t>
            </a:r>
            <a:r>
              <a:rPr lang="es-MX" sz="1400" dirty="0" smtClean="0"/>
              <a:t>televisivos y consulta nuestros mapas.</a:t>
            </a:r>
            <a:endParaRPr lang="es-MX" sz="14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6228184" y="4478197"/>
            <a:ext cx="2608777" cy="954107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400" dirty="0" smtClean="0"/>
              <a:t>Además personas de distintas partes se han interesado en nuestros datos para trabajos de investigación.</a:t>
            </a:r>
            <a:endParaRPr lang="es-MX" sz="1400" dirty="0"/>
          </a:p>
        </p:txBody>
      </p:sp>
      <p:sp>
        <p:nvSpPr>
          <p:cNvPr id="2" name="CuadroTexto 1"/>
          <p:cNvSpPr txBox="1"/>
          <p:nvPr/>
        </p:nvSpPr>
        <p:spPr>
          <a:xfrm>
            <a:off x="1720519" y="5857527"/>
            <a:ext cx="4968621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Mapa de temperaturas mínimas del día 27 de diciembre de 2015.</a:t>
            </a:r>
            <a:endParaRPr lang="es-MX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69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669" y="267739"/>
            <a:ext cx="3493294" cy="35433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04" y="1628822"/>
            <a:ext cx="3397377" cy="356654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17" name="CuadroTexto 16"/>
          <p:cNvSpPr txBox="1"/>
          <p:nvPr/>
        </p:nvSpPr>
        <p:spPr>
          <a:xfrm>
            <a:off x="500556" y="4947676"/>
            <a:ext cx="1452207" cy="430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Mapa interpolado de lluvia (21-09-2015).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4156824" y="1804770"/>
            <a:ext cx="1436160" cy="6001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Mapa interpolado de evapotranspiración (25-04-2016).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384572" y="770128"/>
            <a:ext cx="3316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92D050"/>
                </a:solidFill>
              </a:rPr>
              <a:t>Mapas interpolados </a:t>
            </a:r>
            <a:endParaRPr lang="es-MX" sz="2400" b="1" dirty="0">
              <a:solidFill>
                <a:srgbClr val="92D050"/>
              </a:solidFill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60" y="196102"/>
            <a:ext cx="879289" cy="3866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7934" y="2924944"/>
            <a:ext cx="3414141" cy="365169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22" name="CuadroTexto 21"/>
          <p:cNvSpPr txBox="1"/>
          <p:nvPr/>
        </p:nvSpPr>
        <p:spPr>
          <a:xfrm>
            <a:off x="2656047" y="5584627"/>
            <a:ext cx="2218857" cy="430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Mapa interpolado de temperaturas máximas  (</a:t>
            </a:r>
            <a:r>
              <a:rPr lang="es-MX" sz="1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19-06-2016</a:t>
            </a:r>
            <a:r>
              <a:rPr lang="es-MX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35558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2"/>
          <a:srcRect l="7476" r="2343"/>
          <a:stretch/>
        </p:blipFill>
        <p:spPr>
          <a:xfrm>
            <a:off x="6028541" y="3968736"/>
            <a:ext cx="2824822" cy="178993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7" name="CuadroTexto 6"/>
          <p:cNvSpPr txBox="1"/>
          <p:nvPr/>
        </p:nvSpPr>
        <p:spPr>
          <a:xfrm>
            <a:off x="1522465" y="112624"/>
            <a:ext cx="7330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Mapas de condiciones favorables para distintas enfermedades </a:t>
            </a:r>
            <a:endParaRPr lang="es-MX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t="-1" b="872"/>
          <a:stretch/>
        </p:blipFill>
        <p:spPr>
          <a:xfrm>
            <a:off x="297494" y="528344"/>
            <a:ext cx="2784158" cy="252867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0" name="CuadroTexto 9"/>
          <p:cNvSpPr txBox="1"/>
          <p:nvPr/>
        </p:nvSpPr>
        <p:spPr>
          <a:xfrm>
            <a:off x="297494" y="3134968"/>
            <a:ext cx="2784158" cy="6001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100" dirty="0"/>
              <a:t>C</a:t>
            </a:r>
            <a:r>
              <a:rPr lang="es-MX" sz="1100" dirty="0" smtClean="0"/>
              <a:t>ondiciones </a:t>
            </a:r>
            <a:r>
              <a:rPr lang="es-MX" sz="1100" dirty="0"/>
              <a:t>favorables para </a:t>
            </a:r>
            <a:r>
              <a:rPr lang="es-MX" sz="1100" b="1" dirty="0"/>
              <a:t>carbón parcial del </a:t>
            </a:r>
            <a:r>
              <a:rPr lang="es-MX" sz="1100" b="1" dirty="0" smtClean="0"/>
              <a:t>trigo </a:t>
            </a:r>
            <a:r>
              <a:rPr lang="es-MX" sz="1100" dirty="0" smtClean="0"/>
              <a:t>(17-03-2016). </a:t>
            </a:r>
            <a:r>
              <a:rPr lang="es-MX" sz="1100" dirty="0"/>
              <a:t>F</a:t>
            </a:r>
            <a:r>
              <a:rPr lang="es-MX" sz="1100" dirty="0" smtClean="0"/>
              <a:t>ebrero </a:t>
            </a:r>
            <a:r>
              <a:rPr lang="es-MX" sz="1100" dirty="0"/>
              <a:t>– marzo</a:t>
            </a:r>
            <a:r>
              <a:rPr lang="es-MX" sz="1100" dirty="0" smtClean="0"/>
              <a:t>.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3322585" y="3135321"/>
            <a:ext cx="2679707" cy="6001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100" dirty="0"/>
              <a:t>D</a:t>
            </a:r>
            <a:r>
              <a:rPr lang="es-MX" sz="1100" dirty="0" smtClean="0"/>
              <a:t>ías </a:t>
            </a:r>
            <a:r>
              <a:rPr lang="es-MX" sz="1100" dirty="0"/>
              <a:t>con condiciones favorables para </a:t>
            </a:r>
            <a:r>
              <a:rPr lang="es-MX" sz="1100" b="1" dirty="0"/>
              <a:t>falsa cenicilla del cártamo</a:t>
            </a:r>
            <a:r>
              <a:rPr lang="es-MX" sz="1100" dirty="0"/>
              <a:t> (</a:t>
            </a:r>
            <a:r>
              <a:rPr lang="es-MX" sz="1100" dirty="0" smtClean="0"/>
              <a:t>27-04-2016). </a:t>
            </a:r>
            <a:r>
              <a:rPr lang="es-MX" sz="1100" dirty="0"/>
              <a:t>M</a:t>
            </a:r>
            <a:r>
              <a:rPr lang="es-MX" sz="1100" dirty="0" smtClean="0"/>
              <a:t>arzo </a:t>
            </a:r>
            <a:r>
              <a:rPr lang="es-MX" sz="1100" dirty="0"/>
              <a:t>– abril. 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6015171" y="5838254"/>
            <a:ext cx="2838192" cy="6001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100" dirty="0"/>
              <a:t>D</a:t>
            </a:r>
            <a:r>
              <a:rPr lang="es-MX" sz="1100" dirty="0" smtClean="0"/>
              <a:t>ías </a:t>
            </a:r>
            <a:r>
              <a:rPr lang="es-MX" sz="1100" dirty="0"/>
              <a:t>con condiciones favorables para </a:t>
            </a:r>
            <a:r>
              <a:rPr lang="es-MX" sz="1100" b="1" dirty="0"/>
              <a:t>roya del </a:t>
            </a:r>
            <a:r>
              <a:rPr lang="es-MX" sz="1100" b="1" dirty="0" smtClean="0"/>
              <a:t>espárrago</a:t>
            </a:r>
            <a:r>
              <a:rPr lang="es-MX" sz="1100" dirty="0"/>
              <a:t> </a:t>
            </a:r>
            <a:r>
              <a:rPr lang="es-MX" sz="1100" dirty="0" smtClean="0"/>
              <a:t>(agosto de 2015). Julio – octubre.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464" y="528344"/>
            <a:ext cx="2671763" cy="253412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4" name="Rectángulo 3"/>
          <p:cNvSpPr/>
          <p:nvPr/>
        </p:nvSpPr>
        <p:spPr>
          <a:xfrm>
            <a:off x="309666" y="6156158"/>
            <a:ext cx="2621803" cy="60016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es-MX" sz="1100" dirty="0" smtClean="0"/>
              <a:t>Días con </a:t>
            </a:r>
            <a:r>
              <a:rPr lang="es-MX" sz="1100" dirty="0"/>
              <a:t>condiciones favorables para </a:t>
            </a:r>
            <a:r>
              <a:rPr lang="es-MX" sz="1100" b="1" dirty="0"/>
              <a:t>roya lineal en trigo </a:t>
            </a:r>
            <a:r>
              <a:rPr lang="es-MX" sz="1100" dirty="0" smtClean="0"/>
              <a:t>(21-01-2016). Diciembre  </a:t>
            </a:r>
            <a:r>
              <a:rPr lang="es-MX" sz="1100" dirty="0"/>
              <a:t>– marzo.</a:t>
            </a:r>
          </a:p>
        </p:txBody>
      </p:sp>
      <p:pic>
        <p:nvPicPr>
          <p:cNvPr id="19" name="Imagen 18"/>
          <p:cNvPicPr/>
          <p:nvPr/>
        </p:nvPicPr>
        <p:blipFill rotWithShape="1">
          <a:blip r:embed="rId5"/>
          <a:srcRect l="1650" r="-1"/>
          <a:stretch/>
        </p:blipFill>
        <p:spPr>
          <a:xfrm>
            <a:off x="324724" y="3827516"/>
            <a:ext cx="2621803" cy="225313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5" name="Rectángulo 4"/>
          <p:cNvSpPr/>
          <p:nvPr/>
        </p:nvSpPr>
        <p:spPr>
          <a:xfrm>
            <a:off x="6225686" y="3122795"/>
            <a:ext cx="2614798" cy="600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450"/>
              </a:spcBef>
              <a:spcAft>
                <a:spcPts val="450"/>
              </a:spcAft>
              <a:tabLst>
                <a:tab pos="669608" algn="l"/>
                <a:tab pos="2104549" algn="ctr"/>
              </a:tabLst>
            </a:pPr>
            <a:r>
              <a:rPr lang="es-MX" sz="1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s-MX" sz="1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ías </a:t>
            </a:r>
            <a:r>
              <a:rPr lang="es-MX" sz="1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 condiciones favorables para </a:t>
            </a:r>
            <a:r>
              <a:rPr lang="es-MX" sz="11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roya de la hoja de trigo </a:t>
            </a:r>
            <a:r>
              <a:rPr lang="es-MX" sz="1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(10-01-2015). D</a:t>
            </a:r>
            <a:r>
              <a:rPr lang="es-MX" sz="1100" dirty="0" smtClean="0">
                <a:latin typeface="+mj-lt"/>
              </a:rPr>
              <a:t>iciembre </a:t>
            </a:r>
            <a:r>
              <a:rPr lang="es-MX" sz="1100" dirty="0">
                <a:latin typeface="+mj-lt"/>
              </a:rPr>
              <a:t>– marzo.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8565" y="523950"/>
            <a:ext cx="2592324" cy="25374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7" name="CuadroTexto 26"/>
          <p:cNvSpPr txBox="1"/>
          <p:nvPr/>
        </p:nvSpPr>
        <p:spPr>
          <a:xfrm>
            <a:off x="3082301" y="5999903"/>
            <a:ext cx="2784570" cy="6001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100" dirty="0" smtClean="0"/>
              <a:t>Pronóstico de aplicación de control químico primer vuelo del </a:t>
            </a:r>
            <a:r>
              <a:rPr lang="es-MX" sz="1100" b="1" dirty="0" smtClean="0"/>
              <a:t>GBN </a:t>
            </a:r>
            <a:r>
              <a:rPr lang="es-MX" sz="1100" dirty="0" smtClean="0"/>
              <a:t>(abril 2016). </a:t>
            </a:r>
            <a:endParaRPr lang="es-MX" sz="1100" dirty="0"/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8238" y="3891558"/>
            <a:ext cx="2778633" cy="204520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4" y="67312"/>
            <a:ext cx="879289" cy="38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6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44639" y="1295896"/>
            <a:ext cx="8847275" cy="36875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es-MX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Proporcionar reportes meteorológicos a los productores para seguros ante eventos extremos.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987670"/>
            <a:ext cx="3680460" cy="194538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4583241"/>
            <a:ext cx="3810491" cy="215812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888" y="2904751"/>
            <a:ext cx="1972104" cy="267554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20" y="1916832"/>
            <a:ext cx="3353205" cy="423974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11" name="TextBox 10"/>
          <p:cNvSpPr txBox="1"/>
          <p:nvPr/>
        </p:nvSpPr>
        <p:spPr>
          <a:xfrm>
            <a:off x="535828" y="199458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FF99"/>
                </a:solidFill>
              </a:rPr>
              <a:t>REMAS se traduce en servicios para los productores</a:t>
            </a:r>
            <a:endParaRPr lang="es-MX" sz="2400" b="1" dirty="0">
              <a:solidFill>
                <a:srgbClr val="FFFF9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5888" y="671092"/>
            <a:ext cx="698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92D050"/>
                </a:solidFill>
              </a:rPr>
              <a:t>Algunos ejemplos:</a:t>
            </a:r>
            <a:endParaRPr lang="es-MX" sz="2000" b="1" dirty="0">
              <a:solidFill>
                <a:srgbClr val="92D05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4" y="3985900"/>
            <a:ext cx="3445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Imágenes de la costa agrícola de Hermosillo afectada por lluvia de septiembre de 2015.</a:t>
            </a:r>
            <a:endParaRPr lang="es-MX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52120" y="6176513"/>
            <a:ext cx="3329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Reporte de evento de viento en Guaymas, septiembre de 2015.</a:t>
            </a:r>
            <a:endParaRPr lang="es-MX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87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5826" y="332656"/>
            <a:ext cx="8635204" cy="503272"/>
          </a:xfrm>
        </p:spPr>
        <p:txBody>
          <a:bodyPr>
            <a:noAutofit/>
          </a:bodyPr>
          <a:lstStyle/>
          <a:p>
            <a:pPr algn="just"/>
            <a:r>
              <a:rPr lang="es-ES" sz="1800" noProof="1">
                <a:solidFill>
                  <a:schemeClr val="tx1"/>
                </a:solidFill>
                <a:latin typeface="Georgia" panose="02040502050405020303" pitchFamily="18" charset="0"/>
              </a:rPr>
              <a:t>Al ingresar a la página los saludamos con la temperatura mínima, la temepratura máxima y la precipitación máxima del </a:t>
            </a:r>
            <a:r>
              <a:rPr lang="es-ES" sz="1800" noProof="1" smtClean="0">
                <a:solidFill>
                  <a:schemeClr val="tx1"/>
                </a:solidFill>
                <a:latin typeface="Georgia" panose="02040502050405020303" pitchFamily="18" charset="0"/>
              </a:rPr>
              <a:t>día.</a:t>
            </a:r>
            <a:endParaRPr lang="es-ES" sz="1800" noProof="1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6" y="980728"/>
            <a:ext cx="9087803" cy="564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6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4624"/>
            <a:ext cx="9003030" cy="6729603"/>
          </a:xfrm>
          <a:prstGeom prst="rect">
            <a:avLst/>
          </a:prstGeom>
        </p:spPr>
      </p:pic>
      <p:sp>
        <p:nvSpPr>
          <p:cNvPr id="3" name="CuadroTexto 5"/>
          <p:cNvSpPr txBox="1"/>
          <p:nvPr/>
        </p:nvSpPr>
        <p:spPr>
          <a:xfrm>
            <a:off x="179512" y="561811"/>
            <a:ext cx="3456384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200" dirty="0"/>
              <a:t>Práctica consulta de las condiciones meteorológicas de la última hora o del día, todo </a:t>
            </a:r>
            <a:r>
              <a:rPr lang="es-MX" sz="1200" dirty="0" smtClean="0"/>
              <a:t>sobre mapas.</a:t>
            </a:r>
            <a:endParaRPr lang="es-MX" sz="1200" dirty="0"/>
          </a:p>
        </p:txBody>
      </p:sp>
      <p:sp>
        <p:nvSpPr>
          <p:cNvPr id="4" name="CuadroTexto 7"/>
          <p:cNvSpPr txBox="1"/>
          <p:nvPr/>
        </p:nvSpPr>
        <p:spPr>
          <a:xfrm>
            <a:off x="5952222" y="1397094"/>
            <a:ext cx="2304256" cy="181588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tx1"/>
                </a:solidFill>
              </a:rPr>
              <a:t>Podemos consultar: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s-MX" sz="1400" dirty="0">
                <a:solidFill>
                  <a:schemeClr val="tx1"/>
                </a:solidFill>
              </a:rPr>
              <a:t>Temperatura promedio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s-MX" sz="1400" dirty="0">
                <a:solidFill>
                  <a:schemeClr val="tx1"/>
                </a:solidFill>
              </a:rPr>
              <a:t>Temperatura máxima 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s-MX" sz="1400" dirty="0">
                <a:solidFill>
                  <a:schemeClr val="tx1"/>
                </a:solidFill>
              </a:rPr>
              <a:t>Temperatura mínima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s-MX" sz="1400" dirty="0">
                <a:solidFill>
                  <a:schemeClr val="tx1"/>
                </a:solidFill>
              </a:rPr>
              <a:t>Precipitación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s-MX" sz="1400" dirty="0">
                <a:solidFill>
                  <a:schemeClr val="tx1"/>
                </a:solidFill>
              </a:rPr>
              <a:t>Humedad relativa  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s-MX" sz="1400" dirty="0" smtClean="0">
                <a:solidFill>
                  <a:schemeClr val="tx1"/>
                </a:solidFill>
              </a:rPr>
              <a:t>Heladas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s-MX" sz="1400" dirty="0" smtClean="0">
                <a:solidFill>
                  <a:schemeClr val="tx1"/>
                </a:solidFill>
              </a:rPr>
              <a:t>Velocidad de viento</a:t>
            </a:r>
            <a:endParaRPr lang="es-MX" sz="1400" dirty="0">
              <a:solidFill>
                <a:schemeClr val="tx1"/>
              </a:solidFill>
            </a:endParaRPr>
          </a:p>
        </p:txBody>
      </p:sp>
      <p:sp>
        <p:nvSpPr>
          <p:cNvPr id="5" name="Rectángulo 9"/>
          <p:cNvSpPr/>
          <p:nvPr/>
        </p:nvSpPr>
        <p:spPr>
          <a:xfrm>
            <a:off x="7596336" y="629037"/>
            <a:ext cx="1368152" cy="32721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3861048"/>
            <a:ext cx="2148935" cy="255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8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41" y="169347"/>
            <a:ext cx="8423910" cy="6525387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43696" y="2650812"/>
            <a:ext cx="2322724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Quiero consultar los datos de mi predio</a:t>
            </a:r>
          </a:p>
          <a:p>
            <a:pPr algn="ctr"/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¿Qué hago?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6228184" y="3312532"/>
            <a:ext cx="2764702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400" dirty="0"/>
              <a:t>Al dar clic sobre una estación aparecerá una ventana como esta.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9035" y="4391204"/>
            <a:ext cx="24320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MX" sz="1200" dirty="0"/>
          </a:p>
          <a:p>
            <a:pPr algn="just"/>
            <a:r>
              <a:rPr lang="es-MX" sz="1200" dirty="0"/>
              <a:t>Utilice el mapa para ubicar la estación de su predio o en su defecto la más cercana. Haga clic sobre el punto para ver el nombre de la estación y listo.</a:t>
            </a:r>
          </a:p>
          <a:p>
            <a:pPr algn="just"/>
            <a:endParaRPr lang="es-MX" sz="1200" dirty="0"/>
          </a:p>
          <a:p>
            <a:pPr algn="just"/>
            <a:r>
              <a:rPr lang="es-MX" sz="1200" dirty="0"/>
              <a:t>Consulte los datos de esa estación en nuestras diferentes secciones.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43695" y="3784570"/>
            <a:ext cx="2322725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dirty="0" smtClean="0">
                <a:solidFill>
                  <a:schemeClr val="tx1">
                    <a:lumMod val="50000"/>
                  </a:schemeClr>
                </a:solidFill>
              </a:rPr>
              <a:t>Esta </a:t>
            </a:r>
            <a:r>
              <a:rPr lang="es-MX" dirty="0">
                <a:solidFill>
                  <a:schemeClr val="tx1">
                    <a:lumMod val="50000"/>
                  </a:schemeClr>
                </a:solidFill>
              </a:rPr>
              <a:t>es la sección </a:t>
            </a:r>
            <a:r>
              <a:rPr lang="es-MX" dirty="0" smtClean="0">
                <a:solidFill>
                  <a:schemeClr val="tx1">
                    <a:lumMod val="50000"/>
                  </a:schemeClr>
                </a:solidFill>
              </a:rPr>
              <a:t>correcta</a:t>
            </a:r>
            <a:endParaRPr lang="es-MX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3934838"/>
            <a:ext cx="2022920" cy="243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4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0" y="509795"/>
            <a:ext cx="9093494" cy="5875592"/>
          </a:xfrm>
          <a:prstGeom prst="rect">
            <a:avLst/>
          </a:prstGeom>
        </p:spPr>
      </p:pic>
      <p:sp>
        <p:nvSpPr>
          <p:cNvPr id="2" name="CuadroTexto 2"/>
          <p:cNvSpPr txBox="1"/>
          <p:nvPr/>
        </p:nvSpPr>
        <p:spPr>
          <a:xfrm>
            <a:off x="6372200" y="5085184"/>
            <a:ext cx="2161347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400" dirty="0" smtClean="0">
                <a:solidFill>
                  <a:schemeClr val="tx1">
                    <a:lumMod val="50000"/>
                  </a:schemeClr>
                </a:solidFill>
                <a:latin typeface="Georgia" panose="02040502050405020303" pitchFamily="18" charset="0"/>
              </a:rPr>
              <a:t>Consulte directamente los registros de cualquier estación con un clic en la sección Estaciones.</a:t>
            </a:r>
            <a:endParaRPr lang="es-MX" sz="1400" dirty="0">
              <a:solidFill>
                <a:schemeClr val="tx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94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629"/>
            <a:ext cx="9144000" cy="660083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181720" y="276878"/>
            <a:ext cx="2526184" cy="3816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1600" noProof="1" smtClean="0"/>
              <a:t>Boletines meteorológicos</a:t>
            </a:r>
            <a:endParaRPr lang="es-ES" sz="1600" noProof="1"/>
          </a:p>
        </p:txBody>
      </p:sp>
      <p:sp>
        <p:nvSpPr>
          <p:cNvPr id="8" name="CuadroTexto 7"/>
          <p:cNvSpPr txBox="1"/>
          <p:nvPr/>
        </p:nvSpPr>
        <p:spPr>
          <a:xfrm>
            <a:off x="3399365" y="1106621"/>
            <a:ext cx="2256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/>
              <a:t>Tablas de temperatura, viento y lluvia.</a:t>
            </a:r>
            <a:endParaRPr lang="es-MX" sz="1400" dirty="0"/>
          </a:p>
        </p:txBody>
      </p:sp>
      <p:sp>
        <p:nvSpPr>
          <p:cNvPr id="9" name="CuadroTexto 8"/>
          <p:cNvSpPr txBox="1"/>
          <p:nvPr/>
        </p:nvSpPr>
        <p:spPr>
          <a:xfrm>
            <a:off x="194769" y="1229300"/>
            <a:ext cx="2694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/>
              <a:t>Condiciones meteorológicas</a:t>
            </a:r>
            <a:endParaRPr lang="es-MX" sz="14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6489982" y="1171508"/>
            <a:ext cx="2064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 smtClean="0"/>
              <a:t>Mapas interpolados</a:t>
            </a:r>
            <a:endParaRPr lang="es-MX" sz="1400" dirty="0"/>
          </a:p>
        </p:txBody>
      </p:sp>
      <p:sp>
        <p:nvSpPr>
          <p:cNvPr id="11" name="Rectángulo 10"/>
          <p:cNvSpPr/>
          <p:nvPr/>
        </p:nvSpPr>
        <p:spPr>
          <a:xfrm>
            <a:off x="6489982" y="5484068"/>
            <a:ext cx="92044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500" dirty="0"/>
              <a:t>y más…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3" y="1655263"/>
            <a:ext cx="2971800" cy="429577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2277" y="1655263"/>
            <a:ext cx="2991707" cy="431253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928" y="1655263"/>
            <a:ext cx="2990088" cy="4295775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413860" y="6102755"/>
            <a:ext cx="20646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dirty="0" smtClean="0"/>
              <a:t>Y más.</a:t>
            </a:r>
            <a:endParaRPr lang="es-MX" sz="1600" dirty="0"/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3137744" y="6242901"/>
            <a:ext cx="2960184" cy="39681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1600" noProof="1" smtClean="0">
                <a:solidFill>
                  <a:srgbClr val="6600FF"/>
                </a:solidFill>
              </a:rPr>
              <a:t>¿Usted ya recibe el boletín?</a:t>
            </a:r>
            <a:endParaRPr lang="es-ES" sz="1600" noProof="1">
              <a:solidFill>
                <a:srgbClr val="66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28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76672"/>
            <a:ext cx="9028938" cy="6211443"/>
          </a:xfrm>
          <a:prstGeom prst="rect">
            <a:avLst/>
          </a:prstGeom>
        </p:spPr>
      </p:pic>
      <p:sp>
        <p:nvSpPr>
          <p:cNvPr id="2" name="CuadroTexto 2"/>
          <p:cNvSpPr txBox="1"/>
          <p:nvPr/>
        </p:nvSpPr>
        <p:spPr>
          <a:xfrm>
            <a:off x="251520" y="260648"/>
            <a:ext cx="3096344" cy="13849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400" dirty="0" smtClean="0">
                <a:latin typeface="Georgia" panose="02040502050405020303" pitchFamily="18" charset="0"/>
              </a:rPr>
              <a:t>Podemos consultar los datos del día o de días anteriores con el cambiador de fecha. </a:t>
            </a:r>
          </a:p>
          <a:p>
            <a:pPr algn="just"/>
            <a:endParaRPr lang="es-MX" sz="1400" dirty="0">
              <a:latin typeface="Georgia" panose="02040502050405020303" pitchFamily="18" charset="0"/>
            </a:endParaRPr>
          </a:p>
          <a:p>
            <a:pPr algn="just"/>
            <a:r>
              <a:rPr lang="es-MX" sz="1400" dirty="0" smtClean="0">
                <a:latin typeface="Georgia" panose="02040502050405020303" pitchFamily="18" charset="0"/>
              </a:rPr>
              <a:t>También podemos descargar los datos a Excel con un clic.</a:t>
            </a:r>
            <a:endParaRPr lang="es-MX" sz="1400" dirty="0">
              <a:latin typeface="Georgia" panose="02040502050405020303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660232" y="1412776"/>
            <a:ext cx="2304256" cy="11521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3187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428223" y="1175738"/>
            <a:ext cx="1582600" cy="138477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957" y="3817458"/>
            <a:ext cx="2015654" cy="141531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grpSp>
        <p:nvGrpSpPr>
          <p:cNvPr id="27" name="Grupo 26"/>
          <p:cNvGrpSpPr/>
          <p:nvPr/>
        </p:nvGrpSpPr>
        <p:grpSpPr>
          <a:xfrm>
            <a:off x="1937683" y="2097255"/>
            <a:ext cx="2206201" cy="2075414"/>
            <a:chOff x="1718740" y="2097255"/>
            <a:chExt cx="2206201" cy="2075414"/>
          </a:xfrm>
        </p:grpSpPr>
        <p:sp>
          <p:nvSpPr>
            <p:cNvPr id="7" name="CuadroTexto 6"/>
            <p:cNvSpPr txBox="1"/>
            <p:nvPr/>
          </p:nvSpPr>
          <p:spPr>
            <a:xfrm>
              <a:off x="1718740" y="2097255"/>
              <a:ext cx="2206201" cy="36933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MX" dirty="0" smtClean="0">
                  <a:solidFill>
                    <a:srgbClr val="002060"/>
                  </a:solidFill>
                </a:rPr>
                <a:t>USO DE TIC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8740" y="2470645"/>
              <a:ext cx="2206201" cy="1702024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</p:pic>
      </p:grpSp>
      <p:sp>
        <p:nvSpPr>
          <p:cNvPr id="10" name="Flecha derecha 9"/>
          <p:cNvSpPr/>
          <p:nvPr/>
        </p:nvSpPr>
        <p:spPr bwMode="auto">
          <a:xfrm>
            <a:off x="224623" y="2719687"/>
            <a:ext cx="1720408" cy="1211417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68329" y="3023397"/>
            <a:ext cx="1696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solidFill>
                  <a:schemeClr val="accent1">
                    <a:lumMod val="50000"/>
                  </a:schemeClr>
                </a:solidFill>
              </a:rPr>
              <a:t>Organización tradicional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6" name="Grupo 25"/>
          <p:cNvGrpSpPr/>
          <p:nvPr/>
        </p:nvGrpSpPr>
        <p:grpSpPr>
          <a:xfrm>
            <a:off x="4164460" y="2688342"/>
            <a:ext cx="1790555" cy="1211417"/>
            <a:chOff x="3937353" y="2680178"/>
            <a:chExt cx="1790555" cy="1211417"/>
          </a:xfrm>
        </p:grpSpPr>
        <p:sp>
          <p:nvSpPr>
            <p:cNvPr id="13" name="Flecha derecha 12"/>
            <p:cNvSpPr/>
            <p:nvPr/>
          </p:nvSpPr>
          <p:spPr bwMode="auto">
            <a:xfrm>
              <a:off x="4007500" y="2680178"/>
              <a:ext cx="1720408" cy="1211417"/>
            </a:xfrm>
            <a:prstGeom prst="rightArrow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3937353" y="2990542"/>
              <a:ext cx="17012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dirty="0" smtClean="0">
                  <a:solidFill>
                    <a:schemeClr val="accent1">
                      <a:lumMod val="50000"/>
                    </a:schemeClr>
                  </a:solidFill>
                </a:rPr>
                <a:t>Organización Moderna</a:t>
              </a:r>
              <a:endParaRPr 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7097285" y="1423362"/>
            <a:ext cx="1764640" cy="1736912"/>
            <a:chOff x="6878342" y="1423362"/>
            <a:chExt cx="1764640" cy="1736912"/>
          </a:xfrm>
        </p:grpSpPr>
        <p:sp>
          <p:nvSpPr>
            <p:cNvPr id="16" name="CuadroTexto 15"/>
            <p:cNvSpPr txBox="1"/>
            <p:nvPr/>
          </p:nvSpPr>
          <p:spPr>
            <a:xfrm>
              <a:off x="6878343" y="1423362"/>
              <a:ext cx="1764639" cy="36933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MX" dirty="0" smtClean="0">
                  <a:solidFill>
                    <a:srgbClr val="002060"/>
                  </a:solidFill>
                </a:rPr>
                <a:t>Eficiencia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78342" y="1802953"/>
              <a:ext cx="1764639" cy="1357321"/>
            </a:xfrm>
            <a:prstGeom prst="rect">
              <a:avLst/>
            </a:prstGeom>
          </p:spPr>
        </p:pic>
      </p:grpSp>
      <p:grpSp>
        <p:nvGrpSpPr>
          <p:cNvPr id="29" name="Grupo 28"/>
          <p:cNvGrpSpPr/>
          <p:nvPr/>
        </p:nvGrpSpPr>
        <p:grpSpPr>
          <a:xfrm>
            <a:off x="7061707" y="3471925"/>
            <a:ext cx="1800218" cy="1673787"/>
            <a:chOff x="6842764" y="3471925"/>
            <a:chExt cx="1800218" cy="1673787"/>
          </a:xfrm>
        </p:grpSpPr>
        <p:sp>
          <p:nvSpPr>
            <p:cNvPr id="19" name="CuadroTexto 18"/>
            <p:cNvSpPr txBox="1"/>
            <p:nvPr/>
          </p:nvSpPr>
          <p:spPr>
            <a:xfrm>
              <a:off x="6842764" y="4776380"/>
              <a:ext cx="1800217" cy="36933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MX" dirty="0" smtClean="0">
                  <a:solidFill>
                    <a:srgbClr val="002060"/>
                  </a:solidFill>
                </a:rPr>
                <a:t>Eficacia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42766" y="3471925"/>
              <a:ext cx="1800216" cy="1262838"/>
            </a:xfrm>
            <a:prstGeom prst="rect">
              <a:avLst/>
            </a:prstGeom>
          </p:spPr>
        </p:pic>
      </p:grpSp>
      <p:grpSp>
        <p:nvGrpSpPr>
          <p:cNvPr id="22" name="Grupo 21"/>
          <p:cNvGrpSpPr/>
          <p:nvPr/>
        </p:nvGrpSpPr>
        <p:grpSpPr>
          <a:xfrm>
            <a:off x="1039090" y="4734763"/>
            <a:ext cx="2571750" cy="1769507"/>
            <a:chOff x="2893520" y="4499745"/>
            <a:chExt cx="2571750" cy="1769507"/>
          </a:xfrm>
        </p:grpSpPr>
        <p:sp>
          <p:nvSpPr>
            <p:cNvPr id="23" name="CuadroTexto 22"/>
            <p:cNvSpPr txBox="1"/>
            <p:nvPr/>
          </p:nvSpPr>
          <p:spPr>
            <a:xfrm>
              <a:off x="2893520" y="5899920"/>
              <a:ext cx="2571750" cy="369332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dirty="0" smtClean="0"/>
                <a:t>Ventaja Competitiva</a:t>
              </a:r>
              <a:endParaRPr lang="en-US" dirty="0"/>
            </a:p>
          </p:txBody>
        </p:sp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93520" y="4499745"/>
              <a:ext cx="2571750" cy="1400175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</p:pic>
      </p:grpSp>
      <p:sp>
        <p:nvSpPr>
          <p:cNvPr id="25" name="Abrir llave 24"/>
          <p:cNvSpPr/>
          <p:nvPr/>
        </p:nvSpPr>
        <p:spPr>
          <a:xfrm>
            <a:off x="6054238" y="1608028"/>
            <a:ext cx="999633" cy="3353018"/>
          </a:xfrm>
          <a:prstGeom prst="leftBrace">
            <a:avLst>
              <a:gd name="adj1" fmla="val 8333"/>
              <a:gd name="adj2" fmla="val 50243"/>
            </a:avLst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ítulo 29"/>
          <p:cNvSpPr>
            <a:spLocks noGrp="1"/>
          </p:cNvSpPr>
          <p:nvPr>
            <p:ph type="title"/>
          </p:nvPr>
        </p:nvSpPr>
        <p:spPr>
          <a:xfrm>
            <a:off x="2123231" y="483031"/>
            <a:ext cx="5182250" cy="578744"/>
          </a:xfrm>
        </p:spPr>
        <p:txBody>
          <a:bodyPr>
            <a:noAutofit/>
          </a:bodyPr>
          <a:lstStyle/>
          <a:p>
            <a:pPr algn="ctr"/>
            <a:r>
              <a:rPr lang="es-MX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Las </a:t>
            </a:r>
            <a:r>
              <a:rPr lang="es-MX" sz="2800" b="1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TIC’s</a:t>
            </a:r>
            <a:r>
              <a:rPr lang="es-MX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en la </a:t>
            </a:r>
            <a:r>
              <a:rPr lang="es-MX" sz="2800" b="1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Fitosanidad</a:t>
            </a:r>
            <a:endParaRPr lang="en-US" sz="2800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1" name="Título 29"/>
          <p:cNvSpPr txBox="1">
            <a:spLocks/>
          </p:cNvSpPr>
          <p:nvPr/>
        </p:nvSpPr>
        <p:spPr>
          <a:xfrm>
            <a:off x="1681381" y="198308"/>
            <a:ext cx="6065950" cy="4403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MX" sz="1800" dirty="0" smtClean="0">
                <a:solidFill>
                  <a:schemeClr val="tx1"/>
                </a:solidFill>
              </a:rPr>
              <a:t>Tecnologías de la Información y Comunicación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72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32656"/>
            <a:ext cx="8981123" cy="6434138"/>
          </a:xfrm>
          <a:prstGeom prst="rect">
            <a:avLst/>
          </a:prstGeom>
        </p:spPr>
      </p:pic>
      <p:sp>
        <p:nvSpPr>
          <p:cNvPr id="2" name="CuadroTexto 4"/>
          <p:cNvSpPr txBox="1"/>
          <p:nvPr/>
        </p:nvSpPr>
        <p:spPr>
          <a:xfrm>
            <a:off x="107504" y="116632"/>
            <a:ext cx="3494721" cy="138499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Reporte de datos diarios de los últimos 30 días para las variables de temperatura máxima, temperatura mínima y precipitación. </a:t>
            </a:r>
          </a:p>
          <a:p>
            <a:pPr algn="just"/>
            <a:endParaRPr lang="es-MX" sz="1400" dirty="0">
              <a:solidFill>
                <a:schemeClr val="bg1">
                  <a:lumMod val="95000"/>
                  <a:lumOff val="5000"/>
                </a:schemeClr>
              </a:solidFill>
              <a:latin typeface="Georgia" panose="02040502050405020303" pitchFamily="18" charset="0"/>
            </a:endParaRPr>
          </a:p>
          <a:p>
            <a:pPr algn="just"/>
            <a:r>
              <a:rPr lang="es-MX" sz="1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Opción de </a:t>
            </a:r>
            <a:r>
              <a:rPr lang="es-MX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descargar a Excel con un clic.</a:t>
            </a:r>
          </a:p>
        </p:txBody>
      </p:sp>
    </p:spTree>
    <p:extLst>
      <p:ext uri="{BB962C8B-B14F-4D97-AF65-F5344CB8AC3E}">
        <p14:creationId xmlns:p14="http://schemas.microsoft.com/office/powerpoint/2010/main" val="30816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97" y="908720"/>
            <a:ext cx="9009507" cy="5686806"/>
          </a:xfrm>
          <a:prstGeom prst="rect">
            <a:avLst/>
          </a:prstGeom>
        </p:spPr>
      </p:pic>
      <p:sp>
        <p:nvSpPr>
          <p:cNvPr id="2" name="Título 1"/>
          <p:cNvSpPr txBox="1">
            <a:spLocks/>
          </p:cNvSpPr>
          <p:nvPr/>
        </p:nvSpPr>
        <p:spPr>
          <a:xfrm>
            <a:off x="323528" y="188640"/>
            <a:ext cx="8551846" cy="3510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ES" sz="1800" noProof="1" smtClean="0"/>
              <a:t>Me interesa ver los registros del último momento porque estoy monitoreando las condiciones en mi zona…</a:t>
            </a:r>
            <a:endParaRPr lang="es-ES" sz="1800" noProof="1"/>
          </a:p>
        </p:txBody>
      </p:sp>
      <p:sp>
        <p:nvSpPr>
          <p:cNvPr id="3" name="CuadroTexto 4"/>
          <p:cNvSpPr txBox="1"/>
          <p:nvPr/>
        </p:nvSpPr>
        <p:spPr>
          <a:xfrm>
            <a:off x="1043608" y="1268760"/>
            <a:ext cx="2664296" cy="138499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400" dirty="0" smtClean="0">
                <a:latin typeface="Georgia" panose="02040502050405020303" pitchFamily="18" charset="0"/>
              </a:rPr>
              <a:t>En el reporte de Últimos datos podemos aplicar filtros con el Buscador para visualizar rápidamente los datos de la estación o la zona que nos interese.</a:t>
            </a:r>
            <a:endParaRPr lang="es-MX" sz="1400" dirty="0">
              <a:latin typeface="Georgia" panose="02040502050405020303" pitchFamily="18" charset="0"/>
            </a:endParaRPr>
          </a:p>
        </p:txBody>
      </p:sp>
      <p:sp>
        <p:nvSpPr>
          <p:cNvPr id="5" name="Rectángulo 5"/>
          <p:cNvSpPr/>
          <p:nvPr/>
        </p:nvSpPr>
        <p:spPr>
          <a:xfrm>
            <a:off x="7020272" y="2473793"/>
            <a:ext cx="2083932" cy="35992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3072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 txBox="1">
            <a:spLocks/>
          </p:cNvSpPr>
          <p:nvPr/>
        </p:nvSpPr>
        <p:spPr>
          <a:xfrm>
            <a:off x="-36256" y="332656"/>
            <a:ext cx="1683172" cy="93329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1800" noProof="1">
                <a:solidFill>
                  <a:srgbClr val="92D050"/>
                </a:solidFill>
              </a:rPr>
              <a:t>Horas frío:</a:t>
            </a:r>
          </a:p>
          <a:p>
            <a:pPr algn="ctr"/>
            <a:r>
              <a:rPr lang="es-ES" sz="1800" noProof="1">
                <a:solidFill>
                  <a:srgbClr val="92D050"/>
                </a:solidFill>
              </a:rPr>
              <a:t>Acumuladas y efectivas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138" y="44624"/>
            <a:ext cx="7500366" cy="6736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9872"/>
          <a:stretch/>
        </p:blipFill>
        <p:spPr>
          <a:xfrm>
            <a:off x="35496" y="4009596"/>
            <a:ext cx="2850639" cy="277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01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4624"/>
            <a:ext cx="8564309" cy="6764655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179512" y="692696"/>
            <a:ext cx="1876698" cy="94090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1600" noProof="1"/>
              <a:t>Consulta de </a:t>
            </a:r>
          </a:p>
          <a:p>
            <a:pPr algn="ctr"/>
            <a:r>
              <a:rPr lang="es-ES" sz="1600" noProof="1"/>
              <a:t>unidades calor </a:t>
            </a:r>
          </a:p>
          <a:p>
            <a:pPr algn="ctr"/>
            <a:r>
              <a:rPr lang="es-ES" sz="1600" noProof="1"/>
              <a:t>por estación</a:t>
            </a:r>
          </a:p>
        </p:txBody>
      </p:sp>
    </p:spTree>
    <p:extLst>
      <p:ext uri="{BB962C8B-B14F-4D97-AF65-F5344CB8AC3E}">
        <p14:creationId xmlns:p14="http://schemas.microsoft.com/office/powerpoint/2010/main" val="157202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404664"/>
            <a:ext cx="9076277" cy="6013609"/>
          </a:xfrm>
          <a:prstGeom prst="rect">
            <a:avLst/>
          </a:prstGeom>
        </p:spPr>
      </p:pic>
      <p:sp>
        <p:nvSpPr>
          <p:cNvPr id="3" name="Rectángulo 5"/>
          <p:cNvSpPr/>
          <p:nvPr/>
        </p:nvSpPr>
        <p:spPr>
          <a:xfrm>
            <a:off x="5796136" y="1340768"/>
            <a:ext cx="1800200" cy="35992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 12"/>
          <p:cNvSpPr/>
          <p:nvPr/>
        </p:nvSpPr>
        <p:spPr>
          <a:xfrm>
            <a:off x="6156176" y="476672"/>
            <a:ext cx="875212" cy="3285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7" name="CuadroTexto 13"/>
          <p:cNvSpPr txBox="1"/>
          <p:nvPr/>
        </p:nvSpPr>
        <p:spPr>
          <a:xfrm>
            <a:off x="2783621" y="1814704"/>
            <a:ext cx="2535255" cy="33855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600" dirty="0" smtClean="0">
                <a:solidFill>
                  <a:schemeClr val="bg1"/>
                </a:solidFill>
              </a:rPr>
              <a:t>Datos diarios y mensuales</a:t>
            </a:r>
            <a:endParaRPr lang="es-MX" sz="1600" dirty="0">
              <a:solidFill>
                <a:schemeClr val="bg1"/>
              </a:solidFill>
            </a:endParaRPr>
          </a:p>
        </p:txBody>
      </p:sp>
      <p:sp>
        <p:nvSpPr>
          <p:cNvPr id="8" name="Flecha derecha 14"/>
          <p:cNvSpPr/>
          <p:nvPr/>
        </p:nvSpPr>
        <p:spPr>
          <a:xfrm rot="20712383">
            <a:off x="5360578" y="1676159"/>
            <a:ext cx="406927" cy="2770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7013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8881110" cy="65474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3717032"/>
            <a:ext cx="2531364" cy="2573274"/>
          </a:xfrm>
          <a:prstGeom prst="rect">
            <a:avLst/>
          </a:prstGeom>
        </p:spPr>
      </p:pic>
      <p:sp>
        <p:nvSpPr>
          <p:cNvPr id="4" name="CuadroTexto 4"/>
          <p:cNvSpPr txBox="1"/>
          <p:nvPr/>
        </p:nvSpPr>
        <p:spPr>
          <a:xfrm>
            <a:off x="524564" y="2276872"/>
            <a:ext cx="2766866" cy="73866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es-MX" sz="1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Se muestra la capa de condiciones meteorológicas y las estaciones </a:t>
            </a:r>
            <a:r>
              <a:rPr lang="es-MX" sz="1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con registro </a:t>
            </a:r>
            <a:r>
              <a:rPr lang="es-MX" sz="1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precipitación.</a:t>
            </a:r>
          </a:p>
        </p:txBody>
      </p:sp>
    </p:spTree>
    <p:extLst>
      <p:ext uri="{BB962C8B-B14F-4D97-AF65-F5344CB8AC3E}">
        <p14:creationId xmlns:p14="http://schemas.microsoft.com/office/powerpoint/2010/main" val="385822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8800"/>
            <a:ext cx="9144000" cy="5100638"/>
          </a:xfrm>
          <a:prstGeom prst="rect">
            <a:avLst/>
          </a:prstGeom>
        </p:spPr>
      </p:pic>
      <p:sp>
        <p:nvSpPr>
          <p:cNvPr id="3" name="CuadroTexto 7"/>
          <p:cNvSpPr txBox="1"/>
          <p:nvPr/>
        </p:nvSpPr>
        <p:spPr>
          <a:xfrm>
            <a:off x="238069" y="323293"/>
            <a:ext cx="3050274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600" b="1" dirty="0"/>
              <a:t>A</a:t>
            </a:r>
            <a:r>
              <a:rPr lang="es-MX" sz="1600" b="1" dirty="0" smtClean="0"/>
              <a:t>partado </a:t>
            </a:r>
            <a:r>
              <a:rPr lang="es-MX" sz="1600" b="1" dirty="0"/>
              <a:t>de Contingencia </a:t>
            </a:r>
            <a:r>
              <a:rPr lang="es-MX" sz="1600" b="1" dirty="0" smtClean="0"/>
              <a:t>en la sección Productos.</a:t>
            </a:r>
            <a:endParaRPr lang="es-MX" sz="1600" b="1" dirty="0"/>
          </a:p>
        </p:txBody>
      </p:sp>
      <p:sp>
        <p:nvSpPr>
          <p:cNvPr id="4" name="CuadroTexto 5"/>
          <p:cNvSpPr txBox="1"/>
          <p:nvPr/>
        </p:nvSpPr>
        <p:spPr>
          <a:xfrm>
            <a:off x="3541691" y="246019"/>
            <a:ext cx="5357611" cy="73866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400" dirty="0">
                <a:solidFill>
                  <a:schemeClr val="bg1"/>
                </a:solidFill>
              </a:rPr>
              <a:t>El apartado de Contingencia fue creado para las zonas agrícolas de Caborca como un apoyo </a:t>
            </a:r>
            <a:r>
              <a:rPr lang="es-MX" sz="1400" dirty="0" smtClean="0">
                <a:solidFill>
                  <a:schemeClr val="bg1"/>
                </a:solidFill>
              </a:rPr>
              <a:t>para la toma de decisión de las horas </a:t>
            </a:r>
            <a:r>
              <a:rPr lang="es-MX" sz="1400" dirty="0">
                <a:solidFill>
                  <a:schemeClr val="bg1"/>
                </a:solidFill>
              </a:rPr>
              <a:t>de las </a:t>
            </a:r>
            <a:r>
              <a:rPr lang="es-MX" sz="1400" dirty="0" smtClean="0">
                <a:solidFill>
                  <a:schemeClr val="bg1"/>
                </a:solidFill>
              </a:rPr>
              <a:t>quemas.</a:t>
            </a:r>
            <a:endParaRPr lang="es-MX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22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469" y="731918"/>
            <a:ext cx="7448074" cy="600551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9" name="CuadroTexto 8"/>
          <p:cNvSpPr txBox="1"/>
          <p:nvPr/>
        </p:nvSpPr>
        <p:spPr>
          <a:xfrm>
            <a:off x="1458469" y="119828"/>
            <a:ext cx="7448074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400" dirty="0"/>
              <a:t>Al dar clic sobre alguna estación se desplegará una tabla que muestra la dirección de los vientos por hora para cada día</a:t>
            </a:r>
            <a:r>
              <a:rPr lang="es-MX" sz="1400" dirty="0" smtClean="0"/>
              <a:t>.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11944" y="2689886"/>
            <a:ext cx="2648822" cy="738664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400" dirty="0"/>
              <a:t>Las casillas en color señalan las direcciones de viento que van hacia </a:t>
            </a:r>
            <a:r>
              <a:rPr lang="es-MX" sz="1400" dirty="0" smtClean="0"/>
              <a:t>Caborca.</a:t>
            </a:r>
            <a:endParaRPr lang="es-MX" sz="14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315548" y="5548343"/>
            <a:ext cx="2088767" cy="101566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200" dirty="0">
                <a:solidFill>
                  <a:schemeClr val="bg1"/>
                </a:solidFill>
              </a:rPr>
              <a:t>Al posicionar el cursor sobre alguno de los círculos de las casillas se mostrará la dirección y la velocidad del viento. 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211944" y="218789"/>
            <a:ext cx="1107405" cy="4308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100" b="1" dirty="0"/>
              <a:t>A</a:t>
            </a:r>
            <a:r>
              <a:rPr lang="es-MX" sz="1100" b="1" dirty="0" smtClean="0"/>
              <a:t>partado </a:t>
            </a:r>
            <a:r>
              <a:rPr lang="es-MX" sz="1100" b="1" dirty="0"/>
              <a:t>de Contingencia </a:t>
            </a:r>
          </a:p>
        </p:txBody>
      </p:sp>
    </p:spTree>
    <p:extLst>
      <p:ext uri="{BB962C8B-B14F-4D97-AF65-F5344CB8AC3E}">
        <p14:creationId xmlns:p14="http://schemas.microsoft.com/office/powerpoint/2010/main" val="155807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9" y="693081"/>
            <a:ext cx="7632192" cy="61569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9" y="116632"/>
            <a:ext cx="9062085" cy="5139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630601"/>
            <a:ext cx="1266825" cy="2700338"/>
          </a:xfrm>
          <a:prstGeom prst="rect">
            <a:avLst/>
          </a:prstGeom>
        </p:spPr>
      </p:pic>
      <p:sp>
        <p:nvSpPr>
          <p:cNvPr id="7" name="CuadroTexto 2"/>
          <p:cNvSpPr txBox="1"/>
          <p:nvPr/>
        </p:nvSpPr>
        <p:spPr>
          <a:xfrm>
            <a:off x="1808235" y="1556792"/>
            <a:ext cx="3828381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200" dirty="0">
                <a:solidFill>
                  <a:schemeClr val="bg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Mapas diarios de precipitación, temperatura </a:t>
            </a:r>
            <a:r>
              <a:rPr lang="es-MX" sz="1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máxima, </a:t>
            </a:r>
            <a:r>
              <a:rPr lang="es-MX" sz="1200" dirty="0">
                <a:solidFill>
                  <a:schemeClr val="bg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temperatura </a:t>
            </a:r>
            <a:r>
              <a:rPr lang="es-MX" sz="1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mínima, evapotranspiración, velocidad de viento y pronóstico. </a:t>
            </a:r>
            <a:endParaRPr lang="es-MX" sz="1200" dirty="0">
              <a:solidFill>
                <a:schemeClr val="bg1">
                  <a:lumMod val="95000"/>
                  <a:lumOff val="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39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8984266" cy="6690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84168" y="836712"/>
            <a:ext cx="2654704" cy="147732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b="1" dirty="0" smtClean="0"/>
              <a:t>Pronósticos de: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dirty="0" smtClean="0"/>
              <a:t>Temperatura máxima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dirty="0" smtClean="0"/>
              <a:t>Temperatura mínima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dirty="0" smtClean="0"/>
              <a:t>Humedad relativa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MX" dirty="0" smtClean="0"/>
              <a:t>Precipitación</a:t>
            </a:r>
            <a:endParaRPr lang="es-MX" dirty="0"/>
          </a:p>
        </p:txBody>
      </p:sp>
      <p:sp>
        <p:nvSpPr>
          <p:cNvPr id="4" name="Rectángulo 12"/>
          <p:cNvSpPr/>
          <p:nvPr/>
        </p:nvSpPr>
        <p:spPr>
          <a:xfrm>
            <a:off x="6237776" y="148140"/>
            <a:ext cx="875212" cy="3285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5" name="Rectángulo 12"/>
          <p:cNvSpPr/>
          <p:nvPr/>
        </p:nvSpPr>
        <p:spPr>
          <a:xfrm>
            <a:off x="107504" y="4221088"/>
            <a:ext cx="792088" cy="21602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6" name="Rectángulo 12"/>
          <p:cNvSpPr/>
          <p:nvPr/>
        </p:nvSpPr>
        <p:spPr>
          <a:xfrm>
            <a:off x="107504" y="5301208"/>
            <a:ext cx="1440160" cy="14632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7" name="Rectángulo 12"/>
          <p:cNvSpPr/>
          <p:nvPr/>
        </p:nvSpPr>
        <p:spPr>
          <a:xfrm>
            <a:off x="5076056" y="3356993"/>
            <a:ext cx="576064" cy="43204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</p:spTree>
    <p:extLst>
      <p:ext uri="{BB962C8B-B14F-4D97-AF65-F5344CB8AC3E}">
        <p14:creationId xmlns:p14="http://schemas.microsoft.com/office/powerpoint/2010/main" val="301734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65652" y="2291968"/>
            <a:ext cx="5651373" cy="3207068"/>
            <a:chOff x="317945" y="1565259"/>
            <a:chExt cx="6210300" cy="3524251"/>
          </a:xfrm>
        </p:grpSpPr>
        <p:pic>
          <p:nvPicPr>
            <p:cNvPr id="1026" name="Picture 2" descr="http://www.itsch.edu.mx/media/oferta_educativa/tics/que-es-tics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945" y="1565259"/>
              <a:ext cx="6210300" cy="3524251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</p:pic>
        <p:pic>
          <p:nvPicPr>
            <p:cNvPr id="1030" name="Picture 6" descr="http://st.depositphotos.com/1005920/2066/i/950/depositphotos_20667381-pc-green-circle-glossy-web-icon-on-white-background.jpg?download=tru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869" y="1565259"/>
              <a:ext cx="736452" cy="736452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</p:pic>
      </p:grpSp>
      <p:sp>
        <p:nvSpPr>
          <p:cNvPr id="7" name="Título 29"/>
          <p:cNvSpPr>
            <a:spLocks noGrp="1"/>
          </p:cNvSpPr>
          <p:nvPr>
            <p:ph type="title"/>
          </p:nvPr>
        </p:nvSpPr>
        <p:spPr>
          <a:xfrm>
            <a:off x="2123231" y="483031"/>
            <a:ext cx="5182250" cy="578744"/>
          </a:xfrm>
        </p:spPr>
        <p:txBody>
          <a:bodyPr>
            <a:noAutofit/>
          </a:bodyPr>
          <a:lstStyle/>
          <a:p>
            <a:pPr algn="ctr"/>
            <a:r>
              <a:rPr lang="es-MX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¿Sustituir u optimizar?</a:t>
            </a:r>
            <a:endParaRPr lang="en-US" sz="2800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61256" y="1414805"/>
            <a:ext cx="2779006" cy="175432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s-MX" b="1" dirty="0" smtClean="0">
                <a:solidFill>
                  <a:schemeClr val="bg1"/>
                </a:solidFill>
              </a:rPr>
              <a:t>Dato:</a:t>
            </a:r>
            <a:endParaRPr lang="es-MX" b="1" dirty="0">
              <a:solidFill>
                <a:schemeClr val="bg1"/>
              </a:solidFill>
            </a:endParaRPr>
          </a:p>
          <a:p>
            <a:pPr marL="342900" indent="-342900">
              <a:buAutoNum type="alphaLcParenR"/>
            </a:pPr>
            <a:r>
              <a:rPr lang="es-MX" dirty="0" smtClean="0">
                <a:solidFill>
                  <a:schemeClr val="bg1"/>
                </a:solidFill>
              </a:rPr>
              <a:t>Colecta</a:t>
            </a:r>
          </a:p>
          <a:p>
            <a:pPr marL="342900" indent="-342900">
              <a:buAutoNum type="alphaLcParenR"/>
            </a:pPr>
            <a:r>
              <a:rPr lang="es-MX" dirty="0" smtClean="0">
                <a:solidFill>
                  <a:schemeClr val="bg1"/>
                </a:solidFill>
              </a:rPr>
              <a:t>Almacenamiento</a:t>
            </a:r>
          </a:p>
          <a:p>
            <a:pPr marL="342900" indent="-342900">
              <a:buAutoNum type="alphaLcParenR"/>
            </a:pPr>
            <a:r>
              <a:rPr lang="es-MX" dirty="0" smtClean="0">
                <a:solidFill>
                  <a:schemeClr val="bg1"/>
                </a:solidFill>
              </a:rPr>
              <a:t>Envío</a:t>
            </a:r>
          </a:p>
          <a:p>
            <a:pPr marL="342900" indent="-342900">
              <a:buAutoNum type="alphaLcParenR"/>
            </a:pPr>
            <a:r>
              <a:rPr lang="es-MX" dirty="0" smtClean="0">
                <a:solidFill>
                  <a:schemeClr val="bg1"/>
                </a:solidFill>
              </a:rPr>
              <a:t>Procesamiento</a:t>
            </a:r>
          </a:p>
          <a:p>
            <a:pPr marL="342900" indent="-342900">
              <a:buAutoNum type="alphaLcParenR"/>
            </a:pPr>
            <a:r>
              <a:rPr lang="es-MX" dirty="0" smtClean="0">
                <a:solidFill>
                  <a:schemeClr val="bg1"/>
                </a:solidFill>
              </a:rPr>
              <a:t>Análisis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8457" y="1360727"/>
            <a:ext cx="4585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/>
              <a:t>Tecnologías de la Información</a:t>
            </a:r>
          </a:p>
          <a:p>
            <a:pPr algn="ctr"/>
            <a:r>
              <a:rPr lang="es-MX" sz="2000" b="1" dirty="0" smtClean="0">
                <a:solidFill>
                  <a:srgbClr val="92D050"/>
                </a:solidFill>
              </a:rPr>
              <a:t>(Ventaja competitiva</a:t>
            </a:r>
            <a:r>
              <a:rPr lang="es-MX" sz="2000" dirty="0" smtClean="0">
                <a:solidFill>
                  <a:srgbClr val="92D050"/>
                </a:solidFill>
              </a:rPr>
              <a:t>)</a:t>
            </a:r>
            <a:endParaRPr lang="es-MX" sz="2000" dirty="0">
              <a:solidFill>
                <a:srgbClr val="92D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61256" y="4146997"/>
            <a:ext cx="2779006" cy="203132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2) Información:</a:t>
            </a:r>
            <a:endParaRPr lang="es-MX" b="1" dirty="0">
              <a:solidFill>
                <a:schemeClr val="bg1"/>
              </a:solidFill>
            </a:endParaRPr>
          </a:p>
          <a:p>
            <a:pPr marL="342900" indent="-342900">
              <a:buAutoNum type="alphaLcParenR"/>
            </a:pPr>
            <a:r>
              <a:rPr lang="es-MX" dirty="0" smtClean="0">
                <a:solidFill>
                  <a:schemeClr val="bg1"/>
                </a:solidFill>
              </a:rPr>
              <a:t>Difusión</a:t>
            </a:r>
          </a:p>
          <a:p>
            <a:pPr marL="342900" indent="-342900">
              <a:buAutoNum type="alphaLcParenR"/>
            </a:pPr>
            <a:r>
              <a:rPr lang="es-MX" dirty="0" smtClean="0">
                <a:solidFill>
                  <a:schemeClr val="bg1"/>
                </a:solidFill>
              </a:rPr>
              <a:t>Gestión</a:t>
            </a:r>
          </a:p>
          <a:p>
            <a:pPr marL="342900" indent="-342900">
              <a:buAutoNum type="alphaLcParenR"/>
            </a:pPr>
            <a:r>
              <a:rPr lang="es-MX" dirty="0" smtClean="0">
                <a:solidFill>
                  <a:schemeClr val="bg1"/>
                </a:solidFill>
              </a:rPr>
              <a:t>Disponibilidad</a:t>
            </a:r>
          </a:p>
          <a:p>
            <a:pPr marL="342900" indent="-342900">
              <a:buAutoNum type="alphaLcParenR"/>
            </a:pPr>
            <a:r>
              <a:rPr lang="es-MX" dirty="0" smtClean="0">
                <a:solidFill>
                  <a:schemeClr val="bg1"/>
                </a:solidFill>
              </a:rPr>
              <a:t>Prontitud</a:t>
            </a:r>
          </a:p>
          <a:p>
            <a:pPr marL="342900" indent="-342900">
              <a:buAutoNum type="alphaLcParenR"/>
            </a:pPr>
            <a:r>
              <a:rPr lang="es-MX" dirty="0" smtClean="0">
                <a:solidFill>
                  <a:schemeClr val="bg1"/>
                </a:solidFill>
              </a:rPr>
              <a:t>Complemento para toma de decisiones</a:t>
            </a:r>
          </a:p>
        </p:txBody>
      </p:sp>
    </p:spTree>
    <p:extLst>
      <p:ext uri="{BB962C8B-B14F-4D97-AF65-F5344CB8AC3E}">
        <p14:creationId xmlns:p14="http://schemas.microsoft.com/office/powerpoint/2010/main" val="245789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4624"/>
            <a:ext cx="8911971" cy="6762845"/>
          </a:xfrm>
          <a:prstGeom prst="rect">
            <a:avLst/>
          </a:prstGeom>
        </p:spPr>
      </p:pic>
      <p:sp>
        <p:nvSpPr>
          <p:cNvPr id="3" name="Rectángulo 12"/>
          <p:cNvSpPr/>
          <p:nvPr/>
        </p:nvSpPr>
        <p:spPr>
          <a:xfrm>
            <a:off x="107504" y="5301208"/>
            <a:ext cx="1440160" cy="14632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4" name="Rectángulo 12"/>
          <p:cNvSpPr/>
          <p:nvPr/>
        </p:nvSpPr>
        <p:spPr>
          <a:xfrm>
            <a:off x="107504" y="4365104"/>
            <a:ext cx="864096" cy="21602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5" name="Rectángulo 12"/>
          <p:cNvSpPr/>
          <p:nvPr/>
        </p:nvSpPr>
        <p:spPr>
          <a:xfrm>
            <a:off x="107504" y="4653136"/>
            <a:ext cx="1440160" cy="50405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6" name="Rectángulo 12"/>
          <p:cNvSpPr/>
          <p:nvPr/>
        </p:nvSpPr>
        <p:spPr>
          <a:xfrm>
            <a:off x="5364088" y="4797152"/>
            <a:ext cx="576064" cy="43204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</p:spTree>
    <p:extLst>
      <p:ext uri="{BB962C8B-B14F-4D97-AF65-F5344CB8AC3E}">
        <p14:creationId xmlns:p14="http://schemas.microsoft.com/office/powerpoint/2010/main" val="315010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925897" y="1868580"/>
            <a:ext cx="4125584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2100" dirty="0" smtClean="0"/>
              <a:t>Contamos con</a:t>
            </a:r>
            <a:r>
              <a:rPr lang="es-MX" sz="2100" dirty="0"/>
              <a:t> </a:t>
            </a:r>
            <a:r>
              <a:rPr lang="es-MX" sz="2100" dirty="0" smtClean="0"/>
              <a:t>aplicación móvil REMAS.</a:t>
            </a:r>
          </a:p>
        </p:txBody>
      </p:sp>
      <p:sp>
        <p:nvSpPr>
          <p:cNvPr id="6" name="Estrella de 5 puntas 5"/>
          <p:cNvSpPr/>
          <p:nvPr/>
        </p:nvSpPr>
        <p:spPr>
          <a:xfrm rot="19252782">
            <a:off x="103274" y="1136117"/>
            <a:ext cx="1337310" cy="1092741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7" name="CuadroTexto 6"/>
          <p:cNvSpPr txBox="1"/>
          <p:nvPr/>
        </p:nvSpPr>
        <p:spPr>
          <a:xfrm>
            <a:off x="897420" y="2864564"/>
            <a:ext cx="28735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Requisitos:</a:t>
            </a:r>
          </a:p>
          <a:p>
            <a:endParaRPr lang="es-MX" dirty="0"/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s-MX" dirty="0"/>
              <a:t>Sistema Android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s-MX" dirty="0"/>
              <a:t>Internet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s-MX" dirty="0"/>
              <a:t>Ubicación activada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414" y="106136"/>
            <a:ext cx="2942082" cy="661968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9" name="CuadroTexto 8"/>
          <p:cNvSpPr txBox="1"/>
          <p:nvPr/>
        </p:nvSpPr>
        <p:spPr>
          <a:xfrm>
            <a:off x="323528" y="4420873"/>
            <a:ext cx="4358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Seguimos mejorando la aplicación. </a:t>
            </a:r>
          </a:p>
          <a:p>
            <a:r>
              <a:rPr lang="es-MX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Lo más reciente: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54501" y="5013176"/>
            <a:ext cx="36824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400" b="1" dirty="0">
                <a:solidFill>
                  <a:srgbClr val="FF99FF"/>
                </a:solidFill>
              </a:rPr>
              <a:t>Pronóstico por estación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07504" y="260648"/>
            <a:ext cx="5760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300" dirty="0" smtClean="0">
                <a:solidFill>
                  <a:srgbClr val="92D050"/>
                </a:solidFill>
              </a:rPr>
              <a:t>Los invitamos a visitar el sitio web REMAS y a descargar la </a:t>
            </a:r>
            <a:r>
              <a:rPr lang="es-MX" sz="2300" b="1" dirty="0" smtClean="0">
                <a:solidFill>
                  <a:srgbClr val="92D050"/>
                </a:solidFill>
              </a:rPr>
              <a:t>aplicación móvil</a:t>
            </a:r>
            <a:endParaRPr lang="es-MX" sz="23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16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188640"/>
            <a:ext cx="3669506" cy="65349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88640"/>
            <a:ext cx="3627311" cy="64499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CuadroTexto 4"/>
          <p:cNvSpPr txBox="1"/>
          <p:nvPr/>
        </p:nvSpPr>
        <p:spPr>
          <a:xfrm>
            <a:off x="1331640" y="3861048"/>
            <a:ext cx="2906099" cy="830997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600" dirty="0" smtClean="0">
                <a:solidFill>
                  <a:schemeClr val="tx1"/>
                </a:solidFill>
              </a:rPr>
              <a:t>Al ingresar se mostrarán las condiciones del tiempo de las estaciones cercanas.</a:t>
            </a: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7" name="Rectángulo 12"/>
          <p:cNvSpPr/>
          <p:nvPr/>
        </p:nvSpPr>
        <p:spPr>
          <a:xfrm>
            <a:off x="251520" y="908720"/>
            <a:ext cx="2376264" cy="50405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8" name="Flecha derecha 5"/>
          <p:cNvSpPr/>
          <p:nvPr/>
        </p:nvSpPr>
        <p:spPr>
          <a:xfrm>
            <a:off x="971600" y="476672"/>
            <a:ext cx="2016224" cy="36004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Rectángulo 12"/>
          <p:cNvSpPr/>
          <p:nvPr/>
        </p:nvSpPr>
        <p:spPr>
          <a:xfrm>
            <a:off x="2987824" y="404664"/>
            <a:ext cx="720080" cy="50405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10" name="Flecha derecha 5"/>
          <p:cNvSpPr/>
          <p:nvPr/>
        </p:nvSpPr>
        <p:spPr>
          <a:xfrm>
            <a:off x="4283968" y="4005064"/>
            <a:ext cx="910325" cy="615843"/>
          </a:xfrm>
          <a:prstGeom prst="rightArrow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9376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395536" y="548680"/>
            <a:ext cx="3272095" cy="7078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Botón de ayuda para entender los símbolos</a:t>
            </a:r>
            <a:endParaRPr lang="es-MX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916832"/>
            <a:ext cx="2574131" cy="45841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Rectángulo 6"/>
          <p:cNvSpPr/>
          <p:nvPr/>
        </p:nvSpPr>
        <p:spPr>
          <a:xfrm>
            <a:off x="2483768" y="1988840"/>
            <a:ext cx="521064" cy="4849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477" y="260648"/>
            <a:ext cx="3542443" cy="63881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Flecha derecha 7"/>
          <p:cNvSpPr/>
          <p:nvPr/>
        </p:nvSpPr>
        <p:spPr>
          <a:xfrm>
            <a:off x="3059832" y="1988839"/>
            <a:ext cx="2304256" cy="576065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059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369757" y="1516568"/>
            <a:ext cx="3967113" cy="40011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solidFill>
                  <a:schemeClr val="tx1"/>
                </a:solidFill>
              </a:rPr>
              <a:t>S</a:t>
            </a:r>
            <a:r>
              <a:rPr lang="es-MX" sz="2000" dirty="0" smtClean="0">
                <a:solidFill>
                  <a:schemeClr val="tx1"/>
                </a:solidFill>
              </a:rPr>
              <a:t>ección de pronósticos</a:t>
            </a:r>
            <a:endParaRPr lang="es-MX" sz="2000" dirty="0">
              <a:solidFill>
                <a:schemeClr val="tx1"/>
              </a:solidFill>
            </a:endParaRPr>
          </a:p>
        </p:txBody>
      </p:sp>
      <p:sp>
        <p:nvSpPr>
          <p:cNvPr id="6" name="Flecha derecha 5"/>
          <p:cNvSpPr/>
          <p:nvPr/>
        </p:nvSpPr>
        <p:spPr>
          <a:xfrm>
            <a:off x="4447983" y="1455747"/>
            <a:ext cx="844097" cy="524635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260648"/>
            <a:ext cx="3627311" cy="64499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46185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332656"/>
            <a:ext cx="3456432" cy="617524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5" name="CuadroTexto 1"/>
          <p:cNvSpPr txBox="1"/>
          <p:nvPr/>
        </p:nvSpPr>
        <p:spPr>
          <a:xfrm>
            <a:off x="539552" y="3773939"/>
            <a:ext cx="3831683" cy="17543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b="1" dirty="0" smtClean="0">
                <a:solidFill>
                  <a:schemeClr val="bg1"/>
                </a:solidFill>
              </a:rPr>
              <a:t>Pronóstico para los siguientes cinco días: </a:t>
            </a: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s-MX" dirty="0" smtClean="0"/>
              <a:t>temperatura máxima,</a:t>
            </a: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s-MX" dirty="0" smtClean="0"/>
              <a:t>temperatura mínima,</a:t>
            </a: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s-MX" dirty="0" smtClean="0"/>
              <a:t>precipitación y </a:t>
            </a: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s-MX" dirty="0" smtClean="0"/>
              <a:t>humedad relativa. </a:t>
            </a:r>
            <a:endParaRPr lang="es-MX" dirty="0"/>
          </a:p>
        </p:txBody>
      </p:sp>
      <p:sp>
        <p:nvSpPr>
          <p:cNvPr id="6" name="TextBox 5"/>
          <p:cNvSpPr txBox="1"/>
          <p:nvPr/>
        </p:nvSpPr>
        <p:spPr>
          <a:xfrm>
            <a:off x="763205" y="1652607"/>
            <a:ext cx="3384376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600" dirty="0" smtClean="0"/>
              <a:t>Podemos tocar el mapa para obtener el pronóstico de cualquier punto de Sonora. </a:t>
            </a:r>
            <a:r>
              <a:rPr lang="es-MX" sz="1600" dirty="0" smtClean="0">
                <a:solidFill>
                  <a:schemeClr val="bg2">
                    <a:lumMod val="50000"/>
                  </a:schemeClr>
                </a:solidFill>
              </a:rPr>
              <a:t>Mover marca de posición y presionar botón azul.</a:t>
            </a:r>
            <a:endParaRPr lang="es-MX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4147580" y="1628800"/>
            <a:ext cx="2584659" cy="432048"/>
          </a:xfrm>
          <a:prstGeom prst="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TextBox 7"/>
          <p:cNvSpPr txBox="1"/>
          <p:nvPr/>
        </p:nvSpPr>
        <p:spPr>
          <a:xfrm>
            <a:off x="539551" y="478413"/>
            <a:ext cx="3831683" cy="646331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b="1" dirty="0" smtClean="0"/>
              <a:t>Nos mostrará el pronóstico de nuestra ubicación</a:t>
            </a:r>
            <a:endParaRPr lang="es-MX" b="1" dirty="0"/>
          </a:p>
        </p:txBody>
      </p:sp>
      <p:sp>
        <p:nvSpPr>
          <p:cNvPr id="9" name="Rectángulo 12"/>
          <p:cNvSpPr/>
          <p:nvPr/>
        </p:nvSpPr>
        <p:spPr>
          <a:xfrm>
            <a:off x="8100392" y="1124744"/>
            <a:ext cx="720080" cy="50405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</p:spTree>
    <p:extLst>
      <p:ext uri="{BB962C8B-B14F-4D97-AF65-F5344CB8AC3E}">
        <p14:creationId xmlns:p14="http://schemas.microsoft.com/office/powerpoint/2010/main" val="201945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5"/>
          <p:cNvSpPr txBox="1"/>
          <p:nvPr/>
        </p:nvSpPr>
        <p:spPr>
          <a:xfrm>
            <a:off x="5723621" y="2060848"/>
            <a:ext cx="3025105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400" b="1" dirty="0" smtClean="0"/>
              <a:t>En la gráfica podremos elegir entre las variables</a:t>
            </a:r>
            <a:endParaRPr lang="es-MX" sz="1400" b="1" dirty="0"/>
          </a:p>
        </p:txBody>
      </p:sp>
      <p:pic>
        <p:nvPicPr>
          <p:cNvPr id="11" name="Imagen 8"/>
          <p:cNvPicPr>
            <a:picLocks noChangeAspect="1"/>
          </p:cNvPicPr>
          <p:nvPr/>
        </p:nvPicPr>
        <p:blipFill rotWithShape="1">
          <a:blip r:embed="rId2"/>
          <a:srcRect t="29949" b="33196"/>
          <a:stretch/>
        </p:blipFill>
        <p:spPr>
          <a:xfrm>
            <a:off x="6265908" y="2664297"/>
            <a:ext cx="2033397" cy="13408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261" y="188639"/>
            <a:ext cx="3611880" cy="6531483"/>
          </a:xfrm>
          <a:prstGeom prst="rect">
            <a:avLst/>
          </a:prstGeom>
        </p:spPr>
      </p:pic>
      <p:sp>
        <p:nvSpPr>
          <p:cNvPr id="16" name="CuadroTexto 4"/>
          <p:cNvSpPr txBox="1"/>
          <p:nvPr/>
        </p:nvSpPr>
        <p:spPr>
          <a:xfrm>
            <a:off x="193063" y="980728"/>
            <a:ext cx="1930665" cy="830997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200" b="1" dirty="0">
                <a:solidFill>
                  <a:schemeClr val="accent6"/>
                </a:solidFill>
              </a:rPr>
              <a:t>¡</a:t>
            </a:r>
            <a:r>
              <a:rPr lang="es-MX" sz="1200" b="1" dirty="0" smtClean="0">
                <a:solidFill>
                  <a:schemeClr val="accent6"/>
                </a:solidFill>
              </a:rPr>
              <a:t>El fondo de pantalla cambia en función de las condiciones del momento!</a:t>
            </a:r>
            <a:endParaRPr lang="es-MX" sz="1200" b="1" dirty="0">
              <a:solidFill>
                <a:schemeClr val="accent6"/>
              </a:solidFill>
            </a:endParaRPr>
          </a:p>
        </p:txBody>
      </p:sp>
      <p:sp>
        <p:nvSpPr>
          <p:cNvPr id="12" name="CuadroTexto 4"/>
          <p:cNvSpPr txBox="1"/>
          <p:nvPr/>
        </p:nvSpPr>
        <p:spPr>
          <a:xfrm>
            <a:off x="4600863" y="4905419"/>
            <a:ext cx="2200790" cy="646331"/>
          </a:xfrm>
          <a:prstGeom prst="rect">
            <a:avLst/>
          </a:prstGeom>
          <a:solidFill>
            <a:srgbClr val="FFFF99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tocar la línea de la gráfica nos mostrará el registro en un recuadro.</a:t>
            </a:r>
            <a:endParaRPr lang="es-MX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4932040" y="404664"/>
            <a:ext cx="626025" cy="50405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9" name="Flecha derecha 8"/>
          <p:cNvSpPr/>
          <p:nvPr/>
        </p:nvSpPr>
        <p:spPr>
          <a:xfrm rot="10800000">
            <a:off x="5364088" y="3659966"/>
            <a:ext cx="901820" cy="399245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uadroTexto 3"/>
          <p:cNvSpPr txBox="1"/>
          <p:nvPr/>
        </p:nvSpPr>
        <p:spPr>
          <a:xfrm>
            <a:off x="185539" y="3942758"/>
            <a:ext cx="2514253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Gráfica de las condiciones meteorológicas esperadas</a:t>
            </a:r>
            <a:r>
              <a:rPr lang="es-MX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s-MX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61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260648"/>
            <a:ext cx="4074033" cy="64070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CuadroTexto 4"/>
          <p:cNvSpPr txBox="1"/>
          <p:nvPr/>
        </p:nvSpPr>
        <p:spPr>
          <a:xfrm>
            <a:off x="3116628" y="3141025"/>
            <a:ext cx="3528392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dirty="0" smtClean="0">
                <a:solidFill>
                  <a:schemeClr val="bg1"/>
                </a:solidFill>
              </a:rPr>
              <a:t>Podemos consultar el pronóstico por estación.</a:t>
            </a:r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61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echa derecha 5"/>
          <p:cNvSpPr/>
          <p:nvPr/>
        </p:nvSpPr>
        <p:spPr>
          <a:xfrm>
            <a:off x="182178" y="1916832"/>
            <a:ext cx="556065" cy="524635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577" y="260648"/>
            <a:ext cx="3627311" cy="64499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449" y="285829"/>
            <a:ext cx="3497580" cy="62179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8" name="Rectángulo 6"/>
          <p:cNvSpPr/>
          <p:nvPr/>
        </p:nvSpPr>
        <p:spPr>
          <a:xfrm>
            <a:off x="8021782" y="942107"/>
            <a:ext cx="529681" cy="3463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7"/>
          <p:cNvSpPr txBox="1"/>
          <p:nvPr/>
        </p:nvSpPr>
        <p:spPr>
          <a:xfrm>
            <a:off x="6592765" y="1596524"/>
            <a:ext cx="2315710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solidFill>
                  <a:schemeClr val="accent6"/>
                </a:solidFill>
              </a:rPr>
              <a:t>Opción para ver sólo las estaciones cercanas</a:t>
            </a:r>
            <a:endParaRPr lang="es-MX" sz="1400" dirty="0">
              <a:solidFill>
                <a:schemeClr val="accent6"/>
              </a:solidFill>
            </a:endParaRPr>
          </a:p>
        </p:txBody>
      </p:sp>
      <p:sp>
        <p:nvSpPr>
          <p:cNvPr id="10" name="Flecha derecha 8"/>
          <p:cNvSpPr/>
          <p:nvPr/>
        </p:nvSpPr>
        <p:spPr>
          <a:xfrm rot="16200000">
            <a:off x="8148799" y="1254824"/>
            <a:ext cx="274384" cy="341676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9"/>
          <p:cNvSpPr txBox="1"/>
          <p:nvPr/>
        </p:nvSpPr>
        <p:spPr>
          <a:xfrm>
            <a:off x="4277055" y="4228887"/>
            <a:ext cx="2315710" cy="116955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400" dirty="0" smtClean="0"/>
              <a:t>Al tocar alguno de los símbolos REMAS se despliega una ventana con los datos actuales de la estación.</a:t>
            </a:r>
            <a:endParaRPr lang="es-MX" sz="1400" dirty="0"/>
          </a:p>
        </p:txBody>
      </p:sp>
    </p:spTree>
    <p:extLst>
      <p:ext uri="{BB962C8B-B14F-4D97-AF65-F5344CB8AC3E}">
        <p14:creationId xmlns:p14="http://schemas.microsoft.com/office/powerpoint/2010/main" val="72799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499" y="764704"/>
            <a:ext cx="3180969" cy="5711285"/>
          </a:xfrm>
          <a:prstGeom prst="rect">
            <a:avLst/>
          </a:prstGeom>
        </p:spPr>
      </p:pic>
      <p:pic>
        <p:nvPicPr>
          <p:cNvPr id="3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13952"/>
            <a:ext cx="2263140" cy="402336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4" name="Rectángulo 6"/>
          <p:cNvSpPr/>
          <p:nvPr/>
        </p:nvSpPr>
        <p:spPr>
          <a:xfrm>
            <a:off x="2123728" y="2299637"/>
            <a:ext cx="462940" cy="3463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7"/>
          <p:cNvSpPr txBox="1"/>
          <p:nvPr/>
        </p:nvSpPr>
        <p:spPr>
          <a:xfrm>
            <a:off x="312074" y="1196752"/>
            <a:ext cx="2315710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solidFill>
                  <a:schemeClr val="accent6"/>
                </a:solidFill>
              </a:rPr>
              <a:t>Opciones de filtro</a:t>
            </a:r>
            <a:endParaRPr lang="es-MX" dirty="0">
              <a:solidFill>
                <a:schemeClr val="accent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709" y="1593079"/>
            <a:ext cx="2453450" cy="4376833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5868144" y="3814786"/>
            <a:ext cx="721377" cy="432048"/>
          </a:xfrm>
          <a:prstGeom prst="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CuadroTexto 7"/>
          <p:cNvSpPr txBox="1"/>
          <p:nvPr/>
        </p:nvSpPr>
        <p:spPr>
          <a:xfrm>
            <a:off x="6576770" y="827420"/>
            <a:ext cx="2315710" cy="646331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solidFill>
                  <a:schemeClr val="accent6"/>
                </a:solidFill>
              </a:rPr>
              <a:t>Estaciones del Valle del Yaqui</a:t>
            </a:r>
            <a:endParaRPr lang="es-MX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3 Grupo"/>
          <p:cNvGrpSpPr/>
          <p:nvPr/>
        </p:nvGrpSpPr>
        <p:grpSpPr>
          <a:xfrm>
            <a:off x="2627784" y="886235"/>
            <a:ext cx="6168571" cy="5655809"/>
            <a:chOff x="1654629" y="534534"/>
            <a:chExt cx="6168571" cy="565580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2" descr="http://i.imgur.com/h41dCl5.png"/>
            <p:cNvPicPr>
              <a:picLocks noChangeAspect="1" noChangeArrowheads="1"/>
            </p:cNvPicPr>
            <p:nvPr/>
          </p:nvPicPr>
          <p:blipFill>
            <a:blip r:embed="rId2" cstate="print"/>
            <a:srcRect l="2948" r="2725"/>
            <a:stretch>
              <a:fillRect/>
            </a:stretch>
          </p:blipFill>
          <p:spPr bwMode="auto">
            <a:xfrm>
              <a:off x="1654629" y="534534"/>
              <a:ext cx="6168571" cy="5655809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</p:pic>
        <p:sp>
          <p:nvSpPr>
            <p:cNvPr id="6" name="35 CuadroTexto"/>
            <p:cNvSpPr txBox="1"/>
            <p:nvPr/>
          </p:nvSpPr>
          <p:spPr>
            <a:xfrm>
              <a:off x="1843314" y="624112"/>
              <a:ext cx="6821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b="1" dirty="0" smtClean="0">
                  <a:solidFill>
                    <a:schemeClr val="bg1"/>
                  </a:solidFill>
                </a:rPr>
                <a:t>SLRC</a:t>
              </a:r>
              <a:endParaRPr lang="es-MX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36 CuadroTexto"/>
            <p:cNvSpPr txBox="1"/>
            <p:nvPr/>
          </p:nvSpPr>
          <p:spPr>
            <a:xfrm>
              <a:off x="3759208" y="1815767"/>
              <a:ext cx="10958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b="1" dirty="0" smtClean="0">
                  <a:solidFill>
                    <a:schemeClr val="bg1"/>
                  </a:solidFill>
                </a:rPr>
                <a:t>Caborca</a:t>
              </a:r>
            </a:p>
          </p:txBody>
        </p:sp>
        <p:sp>
          <p:nvSpPr>
            <p:cNvPr id="8" name="37 CuadroTexto"/>
            <p:cNvSpPr txBox="1"/>
            <p:nvPr/>
          </p:nvSpPr>
          <p:spPr>
            <a:xfrm>
              <a:off x="2931887" y="1074051"/>
              <a:ext cx="10958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b="1" dirty="0" smtClean="0">
                  <a:solidFill>
                    <a:schemeClr val="bg1"/>
                  </a:solidFill>
                </a:rPr>
                <a:t>Sonoyta</a:t>
              </a:r>
            </a:p>
          </p:txBody>
        </p:sp>
        <p:sp>
          <p:nvSpPr>
            <p:cNvPr id="9" name="38 CuadroTexto"/>
            <p:cNvSpPr txBox="1"/>
            <p:nvPr/>
          </p:nvSpPr>
          <p:spPr>
            <a:xfrm>
              <a:off x="4441375" y="2380334"/>
              <a:ext cx="12772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b="1" dirty="0" smtClean="0">
                  <a:solidFill>
                    <a:schemeClr val="bg1"/>
                  </a:solidFill>
                </a:rPr>
                <a:t>Magdalena</a:t>
              </a:r>
            </a:p>
          </p:txBody>
        </p:sp>
        <p:sp>
          <p:nvSpPr>
            <p:cNvPr id="10" name="39 CuadroTexto"/>
            <p:cNvSpPr txBox="1"/>
            <p:nvPr/>
          </p:nvSpPr>
          <p:spPr>
            <a:xfrm>
              <a:off x="3556003" y="3759191"/>
              <a:ext cx="13788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b="1" dirty="0" smtClean="0">
                  <a:solidFill>
                    <a:schemeClr val="bg1"/>
                  </a:solidFill>
                </a:rPr>
                <a:t>Costa de Hermosillo</a:t>
              </a:r>
            </a:p>
          </p:txBody>
        </p:sp>
        <p:sp>
          <p:nvSpPr>
            <p:cNvPr id="11" name="40 CuadroTexto"/>
            <p:cNvSpPr txBox="1"/>
            <p:nvPr/>
          </p:nvSpPr>
          <p:spPr>
            <a:xfrm>
              <a:off x="4855030" y="3098789"/>
              <a:ext cx="11248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b="1" dirty="0" smtClean="0">
                  <a:solidFill>
                    <a:schemeClr val="bg1"/>
                  </a:solidFill>
                </a:rPr>
                <a:t>Pesqueira</a:t>
              </a:r>
            </a:p>
          </p:txBody>
        </p:sp>
        <p:sp>
          <p:nvSpPr>
            <p:cNvPr id="12" name="41 CuadroTexto"/>
            <p:cNvSpPr txBox="1"/>
            <p:nvPr/>
          </p:nvSpPr>
          <p:spPr>
            <a:xfrm>
              <a:off x="5725891" y="4303476"/>
              <a:ext cx="11103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b="1" dirty="0" smtClean="0">
                  <a:solidFill>
                    <a:schemeClr val="bg1"/>
                  </a:solidFill>
                </a:rPr>
                <a:t>Guaymas</a:t>
              </a:r>
            </a:p>
          </p:txBody>
        </p:sp>
        <p:sp>
          <p:nvSpPr>
            <p:cNvPr id="13" name="42 CuadroTexto"/>
            <p:cNvSpPr txBox="1"/>
            <p:nvPr/>
          </p:nvSpPr>
          <p:spPr>
            <a:xfrm>
              <a:off x="4572004" y="4833248"/>
              <a:ext cx="14804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400" b="1" dirty="0" smtClean="0">
                  <a:solidFill>
                    <a:schemeClr val="bg1"/>
                  </a:solidFill>
                </a:rPr>
                <a:t>C. Yaquis</a:t>
              </a:r>
            </a:p>
          </p:txBody>
        </p:sp>
        <p:sp>
          <p:nvSpPr>
            <p:cNvPr id="14" name="43 CuadroTexto"/>
            <p:cNvSpPr txBox="1"/>
            <p:nvPr/>
          </p:nvSpPr>
          <p:spPr>
            <a:xfrm>
              <a:off x="4201891" y="5188848"/>
              <a:ext cx="18795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400" b="1" dirty="0" smtClean="0">
                  <a:solidFill>
                    <a:schemeClr val="bg1"/>
                  </a:solidFill>
                </a:rPr>
                <a:t>Valle del Yaqui</a:t>
              </a:r>
            </a:p>
          </p:txBody>
        </p:sp>
        <p:sp>
          <p:nvSpPr>
            <p:cNvPr id="15" name="44 CuadroTexto"/>
            <p:cNvSpPr txBox="1"/>
            <p:nvPr/>
          </p:nvSpPr>
          <p:spPr>
            <a:xfrm>
              <a:off x="4905835" y="5558963"/>
              <a:ext cx="16691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400" b="1" dirty="0" smtClean="0">
                  <a:solidFill>
                    <a:schemeClr val="bg1"/>
                  </a:solidFill>
                </a:rPr>
                <a:t>Valle del Mayo</a:t>
              </a:r>
            </a:p>
          </p:txBody>
        </p:sp>
        <p:sp>
          <p:nvSpPr>
            <p:cNvPr id="16" name="45 CuadroTexto"/>
            <p:cNvSpPr txBox="1"/>
            <p:nvPr/>
          </p:nvSpPr>
          <p:spPr>
            <a:xfrm>
              <a:off x="5544460" y="5821011"/>
              <a:ext cx="15094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400" b="1" dirty="0" smtClean="0">
                  <a:solidFill>
                    <a:schemeClr val="bg1"/>
                  </a:solidFill>
                </a:rPr>
                <a:t>Fuerte Mayo</a:t>
              </a:r>
            </a:p>
          </p:txBody>
        </p:sp>
        <p:sp>
          <p:nvSpPr>
            <p:cNvPr id="17" name="46 CuadroTexto"/>
            <p:cNvSpPr txBox="1"/>
            <p:nvPr/>
          </p:nvSpPr>
          <p:spPr>
            <a:xfrm>
              <a:off x="6342745" y="2569018"/>
              <a:ext cx="1124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400" b="1" dirty="0" smtClean="0">
                  <a:solidFill>
                    <a:schemeClr val="bg1"/>
                  </a:solidFill>
                </a:rPr>
                <a:t>Zonas Serranas</a:t>
              </a:r>
            </a:p>
          </p:txBody>
        </p:sp>
      </p:grpSp>
      <p:sp>
        <p:nvSpPr>
          <p:cNvPr id="18" name="47 Rectángulo"/>
          <p:cNvSpPr/>
          <p:nvPr/>
        </p:nvSpPr>
        <p:spPr>
          <a:xfrm>
            <a:off x="428093" y="3242741"/>
            <a:ext cx="3799891" cy="103105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es-MX" sz="1400" b="1" dirty="0" smtClean="0">
                <a:solidFill>
                  <a:schemeClr val="bg2">
                    <a:lumMod val="75000"/>
                  </a:schemeClr>
                </a:solidFill>
              </a:rPr>
              <a:t>1.-Zonas agrícolas de riego y temporal</a:t>
            </a:r>
          </a:p>
          <a:p>
            <a:pPr algn="just">
              <a:spcAft>
                <a:spcPts val="600"/>
              </a:spcAft>
              <a:defRPr/>
            </a:pPr>
            <a:r>
              <a:rPr lang="es-MX" sz="1400" b="1" dirty="0">
                <a:solidFill>
                  <a:schemeClr val="bg2">
                    <a:lumMod val="75000"/>
                  </a:schemeClr>
                </a:solidFill>
              </a:rPr>
              <a:t>2</a:t>
            </a:r>
            <a:r>
              <a:rPr lang="es-MX" sz="1400" b="1" dirty="0" smtClean="0">
                <a:solidFill>
                  <a:schemeClr val="bg2">
                    <a:lumMod val="75000"/>
                  </a:schemeClr>
                </a:solidFill>
              </a:rPr>
              <a:t>.-Eventos meteorológicos (heladas, ondas de calor, tormentas </a:t>
            </a:r>
            <a:r>
              <a:rPr lang="es-MX" sz="1400" b="1" dirty="0" err="1">
                <a:solidFill>
                  <a:schemeClr val="bg2">
                    <a:lumMod val="75000"/>
                  </a:schemeClr>
                </a:solidFill>
              </a:rPr>
              <a:t>c</a:t>
            </a:r>
            <a:r>
              <a:rPr lang="es-MX" sz="1400" b="1" dirty="0" err="1" smtClean="0">
                <a:solidFill>
                  <a:schemeClr val="bg2">
                    <a:lumMod val="75000"/>
                  </a:schemeClr>
                </a:solidFill>
              </a:rPr>
              <a:t>onvectivas</a:t>
            </a:r>
            <a:r>
              <a:rPr lang="es-MX" sz="1400" b="1" dirty="0" smtClean="0">
                <a:solidFill>
                  <a:schemeClr val="bg2">
                    <a:lumMod val="75000"/>
                  </a:schemeClr>
                </a:solidFill>
              </a:rPr>
              <a:t>, huracanes, entre otros).</a:t>
            </a:r>
          </a:p>
        </p:txBody>
      </p:sp>
      <p:sp>
        <p:nvSpPr>
          <p:cNvPr id="20" name="48 Rectángulo"/>
          <p:cNvSpPr/>
          <p:nvPr/>
        </p:nvSpPr>
        <p:spPr>
          <a:xfrm>
            <a:off x="397313" y="224959"/>
            <a:ext cx="839904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es-MX" sz="1500" b="1" dirty="0" smtClean="0"/>
              <a:t>“Cualquier sector informado responderá mejor ante una eventualidad que aquél que sólo responde a la emergencia”</a:t>
            </a:r>
          </a:p>
        </p:txBody>
      </p:sp>
    </p:spTree>
    <p:extLst>
      <p:ext uri="{BB962C8B-B14F-4D97-AF65-F5344CB8AC3E}">
        <p14:creationId xmlns:p14="http://schemas.microsoft.com/office/powerpoint/2010/main" val="153013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0452" y="1700808"/>
            <a:ext cx="83529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000" dirty="0" smtClean="0">
                <a:solidFill>
                  <a:schemeClr val="bg1"/>
                </a:solidFill>
              </a:rPr>
              <a:t>¿Para qué tener una red de estaciones meteorológicas?</a:t>
            </a:r>
            <a:endParaRPr lang="es-MX" sz="5000" dirty="0">
              <a:solidFill>
                <a:schemeClr val="bg1"/>
              </a:solidFill>
            </a:endParaRPr>
          </a:p>
        </p:txBody>
      </p:sp>
      <p:pic>
        <p:nvPicPr>
          <p:cNvPr id="84994" name="Picture 2" descr="http://www.marketingdirecto.com/wp-content/uploads/2015/07/questi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0077">
            <a:off x="6500680" y="3931190"/>
            <a:ext cx="191452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15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191123"/>
            <a:ext cx="7132320" cy="657395"/>
          </a:xfrm>
        </p:spPr>
        <p:txBody>
          <a:bodyPr/>
          <a:lstStyle/>
          <a:p>
            <a:r>
              <a:rPr lang="es-MX" dirty="0" smtClean="0">
                <a:solidFill>
                  <a:schemeClr val="bg1"/>
                </a:solidFill>
              </a:rPr>
              <a:t>Antes de REMAS…</a:t>
            </a:r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95" y="1119875"/>
            <a:ext cx="3854196" cy="246202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95" y="3878293"/>
            <a:ext cx="4403884" cy="254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6796" y="4169758"/>
            <a:ext cx="3926205" cy="224885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/>
          <a:srcRect l="7538"/>
          <a:stretch/>
        </p:blipFill>
        <p:spPr>
          <a:xfrm>
            <a:off x="4351581" y="996716"/>
            <a:ext cx="4541420" cy="274720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27950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 cstate="print"/>
          <a:srcRect l="11985" r="1"/>
          <a:stretch/>
        </p:blipFill>
        <p:spPr>
          <a:xfrm>
            <a:off x="4314164" y="2516499"/>
            <a:ext cx="2274060" cy="1416557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62797" y="344439"/>
            <a:ext cx="5249721" cy="708297"/>
          </a:xfrm>
        </p:spPr>
        <p:txBody>
          <a:bodyPr>
            <a:normAutofit fontScale="90000"/>
          </a:bodyPr>
          <a:lstStyle/>
          <a:p>
            <a:r>
              <a:rPr lang="es-MX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Antes de REMAS…</a:t>
            </a:r>
            <a:endParaRPr lang="es-MX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Rectángulo 2"/>
          <p:cNvSpPr/>
          <p:nvPr/>
        </p:nvSpPr>
        <p:spPr>
          <a:xfrm>
            <a:off x="162797" y="1322184"/>
            <a:ext cx="87730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457200" algn="l"/>
              </a:tabLst>
            </a:pPr>
            <a:r>
              <a:rPr lang="es-ES" sz="14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La red </a:t>
            </a:r>
            <a:r>
              <a:rPr lang="es-ES" sz="1400" b="1" dirty="0" smtClean="0">
                <a:solidFill>
                  <a:schemeClr val="bg1">
                    <a:lumMod val="65000"/>
                  </a:schemeClr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Agroson</a:t>
            </a:r>
            <a:r>
              <a:rPr lang="es-ES" sz="14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" sz="14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era una de las fuentes de datos meteorológicos más importante de Sonora, sin embargo en </a:t>
            </a:r>
            <a:r>
              <a:rPr lang="es-ES" sz="14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un diagnóstico </a:t>
            </a:r>
            <a:r>
              <a:rPr lang="es-ES" sz="14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que </a:t>
            </a:r>
            <a:r>
              <a:rPr lang="es-ES" sz="14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se llevó a cabo en el 2011, </a:t>
            </a:r>
            <a:r>
              <a:rPr lang="es-ES" sz="14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resaltaron las </a:t>
            </a:r>
            <a:r>
              <a:rPr lang="es-ES" sz="14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malas condiciones de operación de la red. </a:t>
            </a:r>
            <a:r>
              <a:rPr lang="es-ES" sz="1400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>
              <a:spcAft>
                <a:spcPts val="0"/>
              </a:spcAft>
              <a:tabLst>
                <a:tab pos="457200" algn="l"/>
              </a:tabLst>
            </a:pPr>
            <a:endParaRPr lang="es-ES" sz="1400" dirty="0">
              <a:solidFill>
                <a:schemeClr val="bg1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/>
          <a:srcRect l="4825"/>
          <a:stretch/>
        </p:blipFill>
        <p:spPr>
          <a:xfrm>
            <a:off x="3314" y="2509427"/>
            <a:ext cx="2120414" cy="142320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05246" y="2506672"/>
            <a:ext cx="2517215" cy="142320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 cstate="print"/>
          <a:srcRect r="2361"/>
          <a:stretch/>
        </p:blipFill>
        <p:spPr>
          <a:xfrm>
            <a:off x="6588224" y="2501906"/>
            <a:ext cx="2555174" cy="1416557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181339" y="4379764"/>
            <a:ext cx="87730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457200" algn="l"/>
              </a:tabLst>
            </a:pPr>
            <a:endParaRPr lang="es-ES" sz="1400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  <a:tabLst>
                <a:tab pos="457200" algn="l"/>
              </a:tabLst>
            </a:pPr>
            <a:r>
              <a:rPr lang="es-ES" sz="140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El </a:t>
            </a:r>
            <a:r>
              <a:rPr lang="es-ES" sz="1400" b="1" dirty="0">
                <a:solidFill>
                  <a:srgbClr val="92D05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CESAVE</a:t>
            </a:r>
            <a:r>
              <a:rPr lang="es-ES" sz="140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cuenta con la infraestructura y el personal para el sostenimiento de la red y fue así como a partir de octubre de 2014 las estaciones quedaron bajo la responsabilidad del CESAVE y se le otorgó el nombre </a:t>
            </a:r>
            <a:r>
              <a:rPr lang="es-ES" sz="1400" b="1" dirty="0">
                <a:solidFill>
                  <a:srgbClr val="FFFF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REMAS</a:t>
            </a:r>
            <a:r>
              <a:rPr lang="es-ES" sz="1400" dirty="0">
                <a:solidFill>
                  <a:srgbClr val="FFFF00"/>
                </a:solidFill>
                <a:ea typeface="Times New Roman" panose="02020603050405020304" pitchFamily="18" charset="0"/>
              </a:rPr>
              <a:t>.</a:t>
            </a:r>
            <a:endParaRPr lang="es-MX" sz="1400" dirty="0">
              <a:solidFill>
                <a:srgbClr val="FFFF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7656" y="2246869"/>
            <a:ext cx="9151054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457200" algn="l"/>
              </a:tabLst>
            </a:pPr>
            <a:r>
              <a:rPr lang="es-ES" sz="1400" dirty="0" smtClean="0">
                <a:solidFill>
                  <a:schemeClr val="accent5"/>
                </a:solidFill>
                <a:ea typeface="Times New Roman" panose="02020603050405020304" pitchFamily="18" charset="0"/>
              </a:rPr>
              <a:t>Recorrido por </a:t>
            </a:r>
            <a:r>
              <a:rPr lang="es-ES" sz="1400" dirty="0">
                <a:solidFill>
                  <a:schemeClr val="accent5"/>
                </a:solidFill>
                <a:ea typeface="Times New Roman" panose="02020603050405020304" pitchFamily="18" charset="0"/>
              </a:rPr>
              <a:t>algunas zonas de los Valles del Mayo y del </a:t>
            </a:r>
            <a:r>
              <a:rPr lang="es-ES" sz="1400" dirty="0" smtClean="0">
                <a:solidFill>
                  <a:schemeClr val="accent5"/>
                </a:solidFill>
                <a:ea typeface="Times New Roman" panose="02020603050405020304" pitchFamily="18" charset="0"/>
              </a:rPr>
              <a:t>Yaqui</a:t>
            </a:r>
            <a:endParaRPr lang="es-ES" sz="1400" dirty="0">
              <a:solidFill>
                <a:schemeClr val="accent5"/>
              </a:solidFill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14" y="3942461"/>
            <a:ext cx="9151054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457200" algn="l"/>
              </a:tabLst>
            </a:pPr>
            <a:r>
              <a:rPr lang="es-ES" sz="1400" dirty="0" smtClean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Si no se tomaban acciones en cuanto al mantenimiento la red, ésta quedaría obsoleta en el corto plazo. </a:t>
            </a:r>
          </a:p>
        </p:txBody>
      </p:sp>
    </p:spTree>
    <p:extLst>
      <p:ext uri="{BB962C8B-B14F-4D97-AF65-F5344CB8AC3E}">
        <p14:creationId xmlns:p14="http://schemas.microsoft.com/office/powerpoint/2010/main" val="322847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9" t="20534" r="6214"/>
          <a:stretch/>
        </p:blipFill>
        <p:spPr>
          <a:xfrm>
            <a:off x="1397674" y="4498279"/>
            <a:ext cx="2967135" cy="15950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7" r="11292"/>
          <a:stretch/>
        </p:blipFill>
        <p:spPr>
          <a:xfrm rot="5400000">
            <a:off x="71590" y="4086084"/>
            <a:ext cx="2331158" cy="168326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/>
          <a:srcRect b="6310"/>
          <a:stretch/>
        </p:blipFill>
        <p:spPr>
          <a:xfrm>
            <a:off x="3603509" y="3762140"/>
            <a:ext cx="1857375" cy="23311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9" name="Título 1"/>
          <p:cNvSpPr txBox="1">
            <a:spLocks/>
          </p:cNvSpPr>
          <p:nvPr/>
        </p:nvSpPr>
        <p:spPr>
          <a:xfrm>
            <a:off x="617905" y="154469"/>
            <a:ext cx="7828582" cy="7200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es-MX" sz="250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s-MX" sz="25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rograma </a:t>
            </a:r>
            <a:r>
              <a:rPr lang="es-MX" sz="250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mantenimiento para logar </a:t>
            </a:r>
            <a:r>
              <a:rPr lang="es-MX" sz="25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datos de calidad </a:t>
            </a:r>
            <a:endParaRPr lang="es-MX" sz="25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078802" y="3762138"/>
            <a:ext cx="1524707" cy="9002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050" dirty="0">
                <a:latin typeface="Century" panose="02040604050505020304" pitchFamily="18" charset="0"/>
              </a:rPr>
              <a:t>Es de particular importancia la limpieza del panel solar y del pluviómetro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5724128" y="4186059"/>
            <a:ext cx="3024336" cy="138499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400" dirty="0">
                <a:solidFill>
                  <a:schemeClr val="accent3">
                    <a:lumMod val="95000"/>
                  </a:schemeClr>
                </a:solidFill>
                <a:latin typeface="Century" panose="02040604050505020304" pitchFamily="18" charset="0"/>
              </a:rPr>
              <a:t>Nosotros mantenemos los equipos funcionando correctamente, pero a usted que tiene una estación en sus campos le pedimos mantener el área cercada bien deshierbada (no quemar la hierba).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7905" y="1120676"/>
            <a:ext cx="8039466" cy="230832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endParaRPr lang="es-MX" sz="16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 estaciones se visitan cada 15 días para revisar que estén en buenas condiciones y practicarles acciones de limpieza.</a:t>
            </a:r>
          </a:p>
          <a:p>
            <a:pPr algn="just"/>
            <a:endParaRPr lang="es-MX" sz="16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equipo de mantenimiento de la REMAS está integrado por 12 personas.</a:t>
            </a:r>
          </a:p>
          <a:p>
            <a:pPr algn="just"/>
            <a:endParaRPr lang="es-MX" sz="16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más de un año de estar operando en manos del CESAVE la REMAS ha recibido más de 900 visitas de mantenimiento.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MX" sz="16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94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groson-conOutlier.jpg"/>
          <p:cNvPicPr>
            <a:picLocks noChangeAspect="1"/>
          </p:cNvPicPr>
          <p:nvPr/>
        </p:nvPicPr>
        <p:blipFill rotWithShape="1">
          <a:blip r:embed="rId2" cstate="print"/>
          <a:srcRect l="23063" t="1833" r="21172" b="3632"/>
          <a:stretch/>
        </p:blipFill>
        <p:spPr>
          <a:xfrm>
            <a:off x="262354" y="967517"/>
            <a:ext cx="3057898" cy="27121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" name="1 Imagen" descr="agroson-sinOutlier.jpg"/>
          <p:cNvPicPr>
            <a:picLocks noChangeAspect="1"/>
          </p:cNvPicPr>
          <p:nvPr/>
        </p:nvPicPr>
        <p:blipFill rotWithShape="1">
          <a:blip r:embed="rId3" cstate="print"/>
          <a:srcRect l="23063" t="2180" r="21712" b="3852"/>
          <a:stretch/>
        </p:blipFill>
        <p:spPr>
          <a:xfrm>
            <a:off x="3417500" y="973666"/>
            <a:ext cx="3026708" cy="26958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1 Imagen" descr="redSonora-conOutlier.jpg"/>
          <p:cNvPicPr>
            <a:picLocks noChangeAspect="1"/>
          </p:cNvPicPr>
          <p:nvPr/>
        </p:nvPicPr>
        <p:blipFill rotWithShape="1">
          <a:blip r:embed="rId4" cstate="print"/>
          <a:srcRect l="22792" t="1709" r="20451" b="3757"/>
          <a:stretch/>
        </p:blipFill>
        <p:spPr>
          <a:xfrm>
            <a:off x="2699792" y="3867729"/>
            <a:ext cx="3112294" cy="27121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1 Imagen" descr="redSonora-sinOutlier.jpg"/>
          <p:cNvPicPr>
            <a:picLocks noChangeAspect="1"/>
          </p:cNvPicPr>
          <p:nvPr/>
        </p:nvPicPr>
        <p:blipFill rotWithShape="1">
          <a:blip r:embed="rId5" cstate="print"/>
          <a:srcRect l="22883" t="1905" r="21801" b="3933"/>
          <a:stretch/>
        </p:blipFill>
        <p:spPr>
          <a:xfrm>
            <a:off x="5915907" y="3874411"/>
            <a:ext cx="3034857" cy="26987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CuadroTexto 5"/>
          <p:cNvSpPr txBox="1"/>
          <p:nvPr/>
        </p:nvSpPr>
        <p:spPr>
          <a:xfrm>
            <a:off x="496681" y="2780928"/>
            <a:ext cx="129462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0" dirty="0">
                <a:solidFill>
                  <a:schemeClr val="bg1"/>
                </a:solidFill>
              </a:rPr>
              <a:t>Pocas estaciones  sin control de calidad en datos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3708443" y="2667342"/>
            <a:ext cx="129462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0" dirty="0">
                <a:solidFill>
                  <a:schemeClr val="bg1"/>
                </a:solidFill>
              </a:rPr>
              <a:t>Pocas estaciones con control de calidad en datos 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2981822" y="5519020"/>
            <a:ext cx="14532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0" dirty="0">
                <a:solidFill>
                  <a:schemeClr val="bg1"/>
                </a:solidFill>
              </a:rPr>
              <a:t>Suficientes estaciones  sin control de calidad en datos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6294239" y="5519020"/>
            <a:ext cx="14532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0" dirty="0">
                <a:solidFill>
                  <a:schemeClr val="bg1"/>
                </a:solidFill>
              </a:rPr>
              <a:t>Suficientes estaciones  con control de calidad en </a:t>
            </a:r>
            <a:r>
              <a:rPr lang="es-MX" sz="1050" dirty="0"/>
              <a:t>datos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544199" y="1541809"/>
            <a:ext cx="2406565" cy="132343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600" dirty="0">
                <a:latin typeface="Georgia" panose="02040502050405020303" pitchFamily="18" charset="0"/>
              </a:rPr>
              <a:t>C</a:t>
            </a:r>
            <a:r>
              <a:rPr lang="es-MX" sz="1600" dirty="0" smtClean="0">
                <a:latin typeface="Georgia" panose="02040502050405020303" pitchFamily="18" charset="0"/>
              </a:rPr>
              <a:t>ontar con suficientes estaciones y tener un buen control de calidad en los datos es de suma importancia</a:t>
            </a:r>
            <a:endParaRPr lang="es-MX" sz="1600" dirty="0">
              <a:latin typeface="Georgia" panose="02040502050405020303" pitchFamily="18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59777" y="4502900"/>
            <a:ext cx="2257513" cy="132343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600" dirty="0" smtClean="0">
                <a:solidFill>
                  <a:schemeClr val="bg1"/>
                </a:solidFill>
                <a:latin typeface="Georgia" panose="02040502050405020303" pitchFamily="18" charset="0"/>
              </a:rPr>
              <a:t>Ya que al realizar un ejercicio jugando con estas variables los resultados cambiaron drásticamente.</a:t>
            </a:r>
            <a:endParaRPr lang="es-MX" sz="16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228835"/>
            <a:ext cx="9143999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MX" sz="2400" dirty="0" smtClean="0">
                <a:solidFill>
                  <a:srgbClr val="6600FF"/>
                </a:solidFill>
              </a:rPr>
              <a:t>¿Es realmente importante la calidad de los datos?</a:t>
            </a:r>
            <a:endParaRPr lang="es-MX" sz="2400" dirty="0">
              <a:solidFill>
                <a:srgbClr val="66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06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260648"/>
            <a:ext cx="9143999" cy="41549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100" b="1" dirty="0"/>
              <a:t>L</a:t>
            </a:r>
            <a:r>
              <a:rPr lang="es-MX" sz="2100" b="1" dirty="0" smtClean="0"/>
              <a:t>as </a:t>
            </a:r>
            <a:r>
              <a:rPr lang="es-MX" sz="2100" b="1" dirty="0"/>
              <a:t>estaciones reciben el </a:t>
            </a:r>
            <a:r>
              <a:rPr lang="es-MX" sz="2100" b="1" dirty="0" smtClean="0"/>
              <a:t>mantenimiento y reparaciones necesarias</a:t>
            </a:r>
            <a:endParaRPr lang="es-MX" sz="2100" b="1" dirty="0"/>
          </a:p>
        </p:txBody>
      </p:sp>
      <p:grpSp>
        <p:nvGrpSpPr>
          <p:cNvPr id="25" name="Group 24"/>
          <p:cNvGrpSpPr/>
          <p:nvPr/>
        </p:nvGrpSpPr>
        <p:grpSpPr>
          <a:xfrm>
            <a:off x="204501" y="1039666"/>
            <a:ext cx="3503403" cy="5413670"/>
            <a:chOff x="204501" y="892183"/>
            <a:chExt cx="3503403" cy="5413670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4502" y="908720"/>
              <a:ext cx="3503402" cy="539713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18052" y="908720"/>
              <a:ext cx="1089852" cy="91299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13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0800000" flipV="1">
              <a:off x="204502" y="892183"/>
              <a:ext cx="1200208" cy="768964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14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4501" y="5253161"/>
              <a:ext cx="2506408" cy="1052692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15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66927" y="4018670"/>
              <a:ext cx="1140977" cy="2281954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  <p:sp>
        <p:nvSpPr>
          <p:cNvPr id="16" name="9 CuadroTexto"/>
          <p:cNvSpPr txBox="1"/>
          <p:nvPr/>
        </p:nvSpPr>
        <p:spPr>
          <a:xfrm>
            <a:off x="630837" y="2597423"/>
            <a:ext cx="2650732" cy="61555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latin typeface="Times New Roman" pitchFamily="18" charset="0"/>
                <a:cs typeface="Times New Roman" pitchFamily="18" charset="0"/>
              </a:rPr>
              <a:t>Ejemplo: estación en Guaymas</a:t>
            </a:r>
          </a:p>
          <a:p>
            <a:pPr algn="ctr"/>
            <a:r>
              <a:rPr lang="es-MX" sz="20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ANTES </a:t>
            </a:r>
            <a:r>
              <a:rPr lang="es-MX" sz="20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</a:t>
            </a:r>
            <a:endParaRPr lang="es-MX" sz="2000" b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Imagen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260" y="908720"/>
            <a:ext cx="5088636" cy="28666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8" name="CuadroTexto 4"/>
          <p:cNvSpPr txBox="1"/>
          <p:nvPr/>
        </p:nvSpPr>
        <p:spPr>
          <a:xfrm>
            <a:off x="5856340" y="3193011"/>
            <a:ext cx="2966744" cy="116955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es-MX" sz="1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Deshierbada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s-MX" sz="1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Cerco reparado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s-MX" sz="1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Sensor de viento nuevo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s-MX" sz="1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Sensor de suelo nuevo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s-MX" sz="1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Nuevo </a:t>
            </a:r>
            <a:r>
              <a:rPr lang="es-MX" sz="1400" dirty="0">
                <a:solidFill>
                  <a:schemeClr val="bg1"/>
                </a:solidFill>
                <a:latin typeface="Book Antiqua" panose="02040602050305030304" pitchFamily="18" charset="0"/>
              </a:rPr>
              <a:t>c</a:t>
            </a:r>
            <a:r>
              <a:rPr lang="es-MX" sz="1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hip y antena direccional</a:t>
            </a:r>
            <a:endParaRPr lang="es-MX" sz="1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0" name="9 CuadroTexto"/>
          <p:cNvSpPr txBox="1"/>
          <p:nvPr/>
        </p:nvSpPr>
        <p:spPr>
          <a:xfrm>
            <a:off x="4067944" y="1651967"/>
            <a:ext cx="1868885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DESPUÉS </a:t>
            </a:r>
            <a:r>
              <a:rPr lang="es-MX" sz="2000" b="1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</a:t>
            </a:r>
            <a:endParaRPr lang="es-MX" sz="2000" b="1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0072" y="4636020"/>
            <a:ext cx="2798064" cy="18139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3" name="Imagen 7"/>
          <p:cNvPicPr>
            <a:picLocks noChangeAspect="1"/>
          </p:cNvPicPr>
          <p:nvPr/>
        </p:nvPicPr>
        <p:blipFill rotWithShape="1">
          <a:blip r:embed="rId9"/>
          <a:srcRect t="5013"/>
          <a:stretch/>
        </p:blipFill>
        <p:spPr>
          <a:xfrm>
            <a:off x="7001390" y="4493933"/>
            <a:ext cx="1603058" cy="20314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4" name="CuadroTexto 8"/>
          <p:cNvSpPr txBox="1"/>
          <p:nvPr/>
        </p:nvSpPr>
        <p:spPr>
          <a:xfrm>
            <a:off x="5529218" y="5744634"/>
            <a:ext cx="2128392" cy="30777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400" b="1" dirty="0" smtClean="0"/>
              <a:t>Otros buenos ejemplos</a:t>
            </a:r>
            <a:endParaRPr lang="es-MX" sz="1400" b="1" dirty="0"/>
          </a:p>
        </p:txBody>
      </p:sp>
    </p:spTree>
    <p:extLst>
      <p:ext uri="{BB962C8B-B14F-4D97-AF65-F5344CB8AC3E}">
        <p14:creationId xmlns:p14="http://schemas.microsoft.com/office/powerpoint/2010/main" val="51034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5"/>
          <p:cNvPicPr>
            <a:picLocks noChangeAspect="1"/>
          </p:cNvPicPr>
          <p:nvPr/>
        </p:nvPicPr>
        <p:blipFill rotWithShape="1">
          <a:blip r:embed="rId2" cstate="print"/>
          <a:srcRect l="13933" t="3867" r="6451" b="8867"/>
          <a:stretch/>
        </p:blipFill>
        <p:spPr>
          <a:xfrm>
            <a:off x="5102216" y="3838798"/>
            <a:ext cx="4032448" cy="261207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6" r="22481"/>
          <a:stretch/>
        </p:blipFill>
        <p:spPr>
          <a:xfrm>
            <a:off x="2411760" y="3809854"/>
            <a:ext cx="2897156" cy="2638553"/>
          </a:xfrm>
          <a:prstGeom prst="rect">
            <a:avLst/>
          </a:prstGeom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577072" y="404664"/>
            <a:ext cx="7561088" cy="571024"/>
          </a:xfrm>
        </p:spPr>
        <p:txBody>
          <a:bodyPr>
            <a:noAutofit/>
          </a:bodyPr>
          <a:lstStyle/>
          <a:p>
            <a:r>
              <a:rPr lang="es-ES" sz="4800" b="1" noProof="1">
                <a:solidFill>
                  <a:schemeClr val="accent3"/>
                </a:solidFill>
              </a:rPr>
              <a:t>Nuestro objetivo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557745" y="1196752"/>
            <a:ext cx="7132320" cy="304704"/>
          </a:xfrm>
        </p:spPr>
        <p:txBody>
          <a:bodyPr>
            <a:noAutofit/>
          </a:bodyPr>
          <a:lstStyle/>
          <a:p>
            <a:pPr marL="34290" indent="0">
              <a:buNone/>
            </a:pPr>
            <a:r>
              <a:rPr lang="es-MX" dirty="0"/>
              <a:t>La REMAS trabaja para ustedes los productores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5" r="26307"/>
          <a:stretch/>
        </p:blipFill>
        <p:spPr>
          <a:xfrm>
            <a:off x="-9336" y="3840666"/>
            <a:ext cx="2755069" cy="2638553"/>
          </a:xfrm>
          <a:prstGeom prst="rect">
            <a:avLst/>
          </a:prstGeom>
        </p:spPr>
      </p:pic>
      <p:sp>
        <p:nvSpPr>
          <p:cNvPr id="9" name="Marcador de contenido 1"/>
          <p:cNvSpPr txBox="1">
            <a:spLocks/>
          </p:cNvSpPr>
          <p:nvPr/>
        </p:nvSpPr>
        <p:spPr>
          <a:xfrm>
            <a:off x="395536" y="1862223"/>
            <a:ext cx="8424936" cy="13211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" indent="0" algn="just">
              <a:buNone/>
            </a:pPr>
            <a:r>
              <a:rPr lang="es-MX" dirty="0"/>
              <a:t>El propósito de la REMAS es la generación, almacenamiento y diseminación de los datos meteorológicos en Sonora. Busca generar los datos meteorológicos necesarios para garantizar la sanidad vegetal a beneficio de los productores.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3691721"/>
            <a:ext cx="9144000" cy="14401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Rectangle 9"/>
          <p:cNvSpPr/>
          <p:nvPr/>
        </p:nvSpPr>
        <p:spPr>
          <a:xfrm>
            <a:off x="-9336" y="6453336"/>
            <a:ext cx="9144000" cy="14401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771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748220"/>
            <a:ext cx="5031083" cy="55611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508" y="640934"/>
            <a:ext cx="3703536" cy="951363"/>
          </a:xfrm>
        </p:spPr>
        <p:txBody>
          <a:bodyPr>
            <a:normAutofit/>
          </a:bodyPr>
          <a:lstStyle/>
          <a:p>
            <a:r>
              <a:rPr lang="es-MX" b="1" dirty="0" smtClean="0">
                <a:solidFill>
                  <a:srgbClr val="92D050"/>
                </a:solidFill>
              </a:rPr>
              <a:t>Distribución</a:t>
            </a:r>
            <a:endParaRPr lang="es-MX" b="1" dirty="0">
              <a:solidFill>
                <a:srgbClr val="92D050"/>
              </a:solidFill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179512" y="2205862"/>
            <a:ext cx="3487400" cy="136715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s-MX" sz="1400" dirty="0">
                <a:solidFill>
                  <a:schemeClr val="bg2">
                    <a:lumMod val="50000"/>
                  </a:schemeClr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La REMAS cubre una gran parte de Sonora. Las estaciones están ubicadas en las distintas zonas agrícolas del Estado y actualmente se cuenta con </a:t>
            </a:r>
            <a:r>
              <a:rPr lang="es-MX" sz="1400" dirty="0" smtClean="0">
                <a:solidFill>
                  <a:schemeClr val="bg2">
                    <a:lumMod val="50000"/>
                  </a:schemeClr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93 </a:t>
            </a:r>
            <a:r>
              <a:rPr lang="es-MX" sz="1400" dirty="0">
                <a:solidFill>
                  <a:schemeClr val="bg2">
                    <a:lumMod val="50000"/>
                  </a:schemeClr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estaciones activas.</a:t>
            </a:r>
            <a:endParaRPr lang="es-MX" sz="1400" dirty="0">
              <a:solidFill>
                <a:schemeClr val="bg2">
                  <a:lumMod val="50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4067944" y="5356733"/>
            <a:ext cx="3221570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Mapa que muestra la distribución de la REMAS en el </a:t>
            </a:r>
            <a:r>
              <a:rPr lang="es-MX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Estado (puntos azules). Las estaciones del Valle del Yaqui se muestran en color rojo. </a:t>
            </a:r>
            <a:endParaRPr lang="es-MX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20"/>
          <p:cNvSpPr/>
          <p:nvPr/>
        </p:nvSpPr>
        <p:spPr>
          <a:xfrm>
            <a:off x="179512" y="4143777"/>
            <a:ext cx="3522648" cy="1229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mayor extensión de superficies cosechadas y sembradas se concentra en los </a:t>
            </a:r>
            <a:r>
              <a:rPr lang="es-MX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Distritos de Desarrollo Rural de Navojoa y Cajeme por </a:t>
            </a:r>
            <a:r>
              <a:rPr lang="es-MX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 </a:t>
            </a:r>
            <a:r>
              <a:rPr lang="es-MX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 más del 20% </a:t>
            </a:r>
            <a:r>
              <a:rPr lang="es-MX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las estaciones </a:t>
            </a:r>
            <a:r>
              <a:rPr lang="es-MX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están concentradas </a:t>
            </a:r>
            <a:r>
              <a:rPr lang="es-MX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es-MX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esas </a:t>
            </a:r>
            <a:r>
              <a:rPr lang="es-MX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zonas.</a:t>
            </a:r>
          </a:p>
        </p:txBody>
      </p:sp>
    </p:spTree>
    <p:extLst>
      <p:ext uri="{BB962C8B-B14F-4D97-AF65-F5344CB8AC3E}">
        <p14:creationId xmlns:p14="http://schemas.microsoft.com/office/powerpoint/2010/main" val="339736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6756"/>
          <a:stretch/>
        </p:blipFill>
        <p:spPr>
          <a:xfrm>
            <a:off x="6645216" y="1117228"/>
            <a:ext cx="2248930" cy="483205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8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5" t="17946" r="8070" b="16055"/>
          <a:stretch/>
        </p:blipFill>
        <p:spPr>
          <a:xfrm>
            <a:off x="544156" y="764704"/>
            <a:ext cx="5664365" cy="2673593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9" name="Marcador de contenido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3" r="4088" b="10114"/>
          <a:stretch/>
        </p:blipFill>
        <p:spPr>
          <a:xfrm>
            <a:off x="544156" y="3710216"/>
            <a:ext cx="5659964" cy="288137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10" name="CuadroTexto 9"/>
          <p:cNvSpPr txBox="1"/>
          <p:nvPr/>
        </p:nvSpPr>
        <p:spPr>
          <a:xfrm>
            <a:off x="709594" y="989349"/>
            <a:ext cx="1944810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Estación meteorológica </a:t>
            </a:r>
            <a:r>
              <a:rPr lang="es-MX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Adcon</a:t>
            </a:r>
            <a:endParaRPr lang="es-MX" sz="1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816892" y="3934223"/>
            <a:ext cx="2162537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Estación meteorológica Campbell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6255" y="251356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rgbClr val="FFFF00"/>
                </a:solidFill>
              </a:rPr>
              <a:t>Las estaciones REMAS</a:t>
            </a:r>
            <a:endParaRPr lang="es-MX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52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618772" y="3212976"/>
            <a:ext cx="7942997" cy="298543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MX" sz="3000" b="1" dirty="0"/>
          </a:p>
          <a:p>
            <a:pPr algn="ctr"/>
            <a:r>
              <a:rPr lang="es-MX" sz="2800" b="1" dirty="0" smtClean="0"/>
              <a:t>Agradecemos sus sugerencias </a:t>
            </a:r>
            <a:r>
              <a:rPr lang="es-MX" sz="2800" b="1" dirty="0"/>
              <a:t>y </a:t>
            </a:r>
            <a:r>
              <a:rPr lang="es-MX" sz="2800" b="1" dirty="0" smtClean="0"/>
              <a:t>comentarios…</a:t>
            </a:r>
            <a:endParaRPr lang="es-MX" sz="2800" b="1" dirty="0"/>
          </a:p>
          <a:p>
            <a:pPr algn="ctr"/>
            <a:endParaRPr lang="es-MX" sz="3000" dirty="0"/>
          </a:p>
          <a:p>
            <a:pPr algn="ctr"/>
            <a:r>
              <a:rPr lang="es-MX" sz="2400" dirty="0">
                <a:solidFill>
                  <a:schemeClr val="bg1"/>
                </a:solidFill>
              </a:rPr>
              <a:t>¿Qué más les gustaría ver en la aplicación</a:t>
            </a:r>
            <a:r>
              <a:rPr lang="es-MX" sz="2400" dirty="0" smtClean="0">
                <a:solidFill>
                  <a:schemeClr val="bg1"/>
                </a:solidFill>
              </a:rPr>
              <a:t>?</a:t>
            </a:r>
          </a:p>
          <a:p>
            <a:pPr algn="ctr"/>
            <a:r>
              <a:rPr lang="es-MX" sz="2400" dirty="0" smtClean="0">
                <a:solidFill>
                  <a:schemeClr val="bg1"/>
                </a:solidFill>
              </a:rPr>
              <a:t>¿Qué otras cosas necesitan?</a:t>
            </a:r>
            <a:endParaRPr lang="es-MX" sz="2400" dirty="0">
              <a:solidFill>
                <a:schemeClr val="bg1"/>
              </a:solidFill>
            </a:endParaRPr>
          </a:p>
          <a:p>
            <a:pPr algn="ctr"/>
            <a:endParaRPr lang="es-MX" sz="2400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814" y="1209912"/>
            <a:ext cx="3004237" cy="1320915"/>
          </a:xfrm>
          <a:prstGeom prst="rect">
            <a:avLst/>
          </a:prstGeom>
        </p:spPr>
      </p:pic>
      <p:sp>
        <p:nvSpPr>
          <p:cNvPr id="6" name="Título 5"/>
          <p:cNvSpPr txBox="1">
            <a:spLocks/>
          </p:cNvSpPr>
          <p:nvPr/>
        </p:nvSpPr>
        <p:spPr>
          <a:xfrm>
            <a:off x="587054" y="651160"/>
            <a:ext cx="4378035" cy="18010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70000"/>
              </a:lnSpc>
            </a:pPr>
            <a:r>
              <a:rPr lang="es-ES" sz="1600" b="0" noProof="1" smtClean="0"/>
              <a:t>REMAS </a:t>
            </a:r>
            <a:r>
              <a:rPr lang="es-ES" sz="1600" b="0" noProof="1"/>
              <a:t>es una herramienta para ustedes los productores. Queremos ser de utilidad para la sanidad vegetal y las actividades </a:t>
            </a:r>
            <a:r>
              <a:rPr lang="es-ES" sz="1600" b="0" noProof="1" smtClean="0"/>
              <a:t>agrícolas y por lo tanto…</a:t>
            </a:r>
            <a:endParaRPr lang="es-ES" sz="1600" b="0" noProof="1"/>
          </a:p>
        </p:txBody>
      </p:sp>
    </p:spTree>
    <p:extLst>
      <p:ext uri="{BB962C8B-B14F-4D97-AF65-F5344CB8AC3E}">
        <p14:creationId xmlns:p14="http://schemas.microsoft.com/office/powerpoint/2010/main" val="420983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1695394"/>
            <a:ext cx="6408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 smtClean="0">
                <a:solidFill>
                  <a:srgbClr val="92D050"/>
                </a:solidFill>
              </a:rPr>
              <a:t>Hablemos del Niño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1760" y="3212976"/>
            <a:ext cx="6264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solidFill>
                  <a:srgbClr val="FFFF00"/>
                </a:solidFill>
              </a:rPr>
              <a:t>y</a:t>
            </a:r>
            <a:r>
              <a:rPr lang="es-MX" sz="4800" dirty="0" smtClean="0">
                <a:solidFill>
                  <a:srgbClr val="FFFF00"/>
                </a:solidFill>
              </a:rPr>
              <a:t> del Valle del Yaqui</a:t>
            </a:r>
          </a:p>
        </p:txBody>
      </p:sp>
    </p:spTree>
    <p:extLst>
      <p:ext uri="{BB962C8B-B14F-4D97-AF65-F5344CB8AC3E}">
        <p14:creationId xmlns:p14="http://schemas.microsoft.com/office/powerpoint/2010/main" val="32488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796787" y="2145178"/>
            <a:ext cx="3719720" cy="339918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1202833" y="820281"/>
            <a:ext cx="2638744" cy="49028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000" dirty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Contacto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997334" y="4421692"/>
            <a:ext cx="3114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Susana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Domínguez Duarte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979669" y="3751858"/>
            <a:ext cx="3540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Alejandro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Jiménez </a:t>
            </a:r>
            <a:r>
              <a:rPr lang="es-MX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Lagunes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4111" y="2239824"/>
            <a:ext cx="2857500" cy="1035844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4891990" y="4421692"/>
            <a:ext cx="3872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susana.dominguez@cesaveson.com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4891990" y="3751858"/>
            <a:ext cx="3781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alejandro.lagunes@cesaveson.com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46" y="2283720"/>
            <a:ext cx="2564592" cy="112761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377" y="5779170"/>
            <a:ext cx="495421" cy="62198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477" y="5815914"/>
            <a:ext cx="508763" cy="58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1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N:\imagenes\ElNIN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23266"/>
            <a:ext cx="8413654" cy="48860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488879" y="404664"/>
            <a:ext cx="8352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 smtClean="0"/>
              <a:t>¿Qué es El Niño?</a:t>
            </a:r>
            <a:endParaRPr lang="es-MX" sz="4400" dirty="0"/>
          </a:p>
        </p:txBody>
      </p:sp>
    </p:spTree>
    <p:extLst>
      <p:ext uri="{BB962C8B-B14F-4D97-AF65-F5344CB8AC3E}">
        <p14:creationId xmlns:p14="http://schemas.microsoft.com/office/powerpoint/2010/main" val="393294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:\imagenes\AñosNiñ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01546"/>
            <a:ext cx="7016409" cy="56666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3" name="23 CuadroTexto"/>
          <p:cNvSpPr txBox="1"/>
          <p:nvPr/>
        </p:nvSpPr>
        <p:spPr>
          <a:xfrm>
            <a:off x="7092280" y="5612351"/>
            <a:ext cx="1884548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Correlación más alta con los años 1987 y 1988, 2003</a:t>
            </a:r>
            <a:endParaRPr lang="es-MX" dirty="0"/>
          </a:p>
        </p:txBody>
      </p:sp>
      <p:sp>
        <p:nvSpPr>
          <p:cNvPr id="4" name="26 CuadroTexto"/>
          <p:cNvSpPr txBox="1"/>
          <p:nvPr/>
        </p:nvSpPr>
        <p:spPr>
          <a:xfrm>
            <a:off x="2870973" y="165500"/>
            <a:ext cx="612068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solidFill>
                  <a:schemeClr val="bg1"/>
                </a:solidFill>
              </a:rPr>
              <a:t>En eventos de El Niño Fuerte existen indicios de que hay buena acumulación de frío, tal y  como sucedió en el ciclo pasado.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288611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 smtClean="0"/>
              <a:t>El Niño y el trigo</a:t>
            </a:r>
          </a:p>
        </p:txBody>
      </p:sp>
    </p:spTree>
    <p:extLst>
      <p:ext uri="{BB962C8B-B14F-4D97-AF65-F5344CB8AC3E}">
        <p14:creationId xmlns:p14="http://schemas.microsoft.com/office/powerpoint/2010/main" val="33413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188640"/>
            <a:ext cx="6514338" cy="64510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" name="TextBox 2"/>
          <p:cNvSpPr txBox="1"/>
          <p:nvPr/>
        </p:nvSpPr>
        <p:spPr>
          <a:xfrm>
            <a:off x="251520" y="288611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accent3"/>
                </a:solidFill>
              </a:rPr>
              <a:t>La Niña</a:t>
            </a:r>
          </a:p>
        </p:txBody>
      </p:sp>
    </p:spTree>
    <p:extLst>
      <p:ext uri="{BB962C8B-B14F-4D97-AF65-F5344CB8AC3E}">
        <p14:creationId xmlns:p14="http://schemas.microsoft.com/office/powerpoint/2010/main" val="298085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3281</TotalTime>
  <Words>1716</Words>
  <Application>Microsoft Office PowerPoint</Application>
  <PresentationFormat>On-screen Show (4:3)</PresentationFormat>
  <Paragraphs>229</Paragraphs>
  <Slides>60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71" baseType="lpstr">
      <vt:lpstr>Arial</vt:lpstr>
      <vt:lpstr>Arial Rounded MT Bold</vt:lpstr>
      <vt:lpstr>Book Antiqua</vt:lpstr>
      <vt:lpstr>Calibri</vt:lpstr>
      <vt:lpstr>Century</vt:lpstr>
      <vt:lpstr>Corbel</vt:lpstr>
      <vt:lpstr>Georgia</vt:lpstr>
      <vt:lpstr>Times New Roman</vt:lpstr>
      <vt:lpstr>Wingdings</vt:lpstr>
      <vt:lpstr>1_Diseño predeterminado</vt:lpstr>
      <vt:lpstr>Depth</vt:lpstr>
      <vt:lpstr>PowerPoint Presentation</vt:lpstr>
      <vt:lpstr>PowerPoint Presentation</vt:lpstr>
      <vt:lpstr>Las TIC’s en la Fitosanidad</vt:lpstr>
      <vt:lpstr>¿Sustituir u optimizar?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Perspectiva Climática</vt:lpstr>
      <vt:lpstr>Los datos y productos del REMAS están disponibles en el sitio web</vt:lpstr>
      <vt:lpstr>Colaboraciones con protección civil y de carácter científico</vt:lpstr>
      <vt:lpstr>PowerPoint Presentation</vt:lpstr>
      <vt:lpstr>PowerPoint Presentation</vt:lpstr>
      <vt:lpstr>PowerPoint Presentation</vt:lpstr>
      <vt:lpstr>Al ingresar a la página los saludamos con la temperatura mínima, la temepratura máxima y la precipitación máxima del día.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Antes de REMAS…</vt:lpstr>
      <vt:lpstr>Antes de REMAS…</vt:lpstr>
      <vt:lpstr>PowerPoint Presentation</vt:lpstr>
      <vt:lpstr>PowerPoint Presentation</vt:lpstr>
      <vt:lpstr>PowerPoint Presentation</vt:lpstr>
      <vt:lpstr>Nuestro objetivo</vt:lpstr>
      <vt:lpstr>Distribución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Susana</cp:lastModifiedBy>
  <cp:revision>429</cp:revision>
  <dcterms:created xsi:type="dcterms:W3CDTF">2010-05-23T14:28:12Z</dcterms:created>
  <dcterms:modified xsi:type="dcterms:W3CDTF">2016-07-08T23:26:01Z</dcterms:modified>
</cp:coreProperties>
</file>